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gif" ContentType="image/gif"/>
  <Default Extension="vml" ContentType="application/vnd.openxmlformats-officedocument.vmlDrawin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8" r:id="rId4"/>
    <p:sldId id="262" r:id="rId5"/>
    <p:sldId id="259" r:id="rId6"/>
    <p:sldId id="260" r:id="rId7"/>
    <p:sldId id="264" r:id="rId8"/>
    <p:sldId id="266" r:id="rId9"/>
    <p:sldId id="263" r:id="rId10"/>
    <p:sldId id="273" r:id="rId11"/>
    <p:sldId id="272" r:id="rId12"/>
    <p:sldId id="282" r:id="rId13"/>
    <p:sldId id="283" r:id="rId14"/>
    <p:sldId id="300" r:id="rId15"/>
    <p:sldId id="279" r:id="rId16"/>
    <p:sldId id="286" r:id="rId17"/>
    <p:sldId id="291" r:id="rId18"/>
    <p:sldId id="296" r:id="rId19"/>
    <p:sldId id="280" r:id="rId20"/>
    <p:sldId id="281" r:id="rId21"/>
    <p:sldId id="276" r:id="rId22"/>
    <p:sldId id="288" r:id="rId23"/>
    <p:sldId id="299" r:id="rId24"/>
    <p:sldId id="349" r:id="rId25"/>
    <p:sldId id="350" r:id="rId26"/>
    <p:sldId id="351" r:id="rId27"/>
    <p:sldId id="301" r:id="rId28"/>
    <p:sldId id="353" r:id="rId29"/>
    <p:sldId id="354" r:id="rId30"/>
    <p:sldId id="355" r:id="rId31"/>
    <p:sldId id="356" r:id="rId32"/>
    <p:sldId id="357" r:id="rId33"/>
    <p:sldId id="358" r:id="rId34"/>
    <p:sldId id="359" r:id="rId35"/>
    <p:sldId id="360" r:id="rId36"/>
    <p:sldId id="302" r:id="rId37"/>
    <p:sldId id="362" r:id="rId38"/>
    <p:sldId id="363" r:id="rId39"/>
    <p:sldId id="365" r:id="rId40"/>
    <p:sldId id="364" r:id="rId41"/>
    <p:sldId id="366" r:id="rId42"/>
    <p:sldId id="329" r:id="rId43"/>
    <p:sldId id="328" r:id="rId44"/>
    <p:sldId id="332" r:id="rId45"/>
    <p:sldId id="303" r:id="rId46"/>
    <p:sldId id="367" r:id="rId47"/>
    <p:sldId id="304" r:id="rId48"/>
    <p:sldId id="306" r:id="rId49"/>
    <p:sldId id="308" r:id="rId50"/>
    <p:sldId id="310" r:id="rId51"/>
    <p:sldId id="311" r:id="rId52"/>
    <p:sldId id="315" r:id="rId53"/>
    <p:sldId id="316" r:id="rId54"/>
    <p:sldId id="317" r:id="rId55"/>
    <p:sldId id="309" r:id="rId56"/>
    <p:sldId id="333" r:id="rId57"/>
    <p:sldId id="334" r:id="rId58"/>
    <p:sldId id="336" r:id="rId59"/>
    <p:sldId id="337" r:id="rId60"/>
    <p:sldId id="338" r:id="rId61"/>
    <p:sldId id="339" r:id="rId62"/>
    <p:sldId id="342" r:id="rId63"/>
    <p:sldId id="343" r:id="rId64"/>
    <p:sldId id="344" r:id="rId65"/>
    <p:sldId id="345" r:id="rId66"/>
    <p:sldId id="368" r:id="rId6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58" autoAdjust="0"/>
    <p:restoredTop sz="94660"/>
  </p:normalViewPr>
  <p:slideViewPr>
    <p:cSldViewPr snapToGrid="0">
      <p:cViewPr varScale="1">
        <p:scale>
          <a:sx n="91" d="100"/>
          <a:sy n="91" d="100"/>
        </p:scale>
        <p:origin x="1264"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image" Target="../media/image36.emf"/></Relationships>
</file>

<file path=ppt/media/image1.jpeg>
</file>

<file path=ppt/media/image10.png>
</file>

<file path=ppt/media/image11.png>
</file>

<file path=ppt/media/image13.png>
</file>

<file path=ppt/media/image14.png>
</file>

<file path=ppt/media/image15.png>
</file>

<file path=ppt/media/image16.png>
</file>

<file path=ppt/media/image2.png>
</file>

<file path=ppt/media/image20.jpeg>
</file>

<file path=ppt/media/image21.png>
</file>

<file path=ppt/media/image22.png>
</file>

<file path=ppt/media/image23.gif>
</file>

<file path=ppt/media/image24.png>
</file>

<file path=ppt/media/image25.png>
</file>

<file path=ppt/media/image26.png>
</file>

<file path=ppt/media/image27.png>
</file>

<file path=ppt/media/image29.png>
</file>

<file path=ppt/media/image3.png>
</file>

<file path=ppt/media/image30.png>
</file>

<file path=ppt/media/image31.png>
</file>

<file path=ppt/media/image32.png>
</file>

<file path=ppt/media/image33.png>
</file>

<file path=ppt/media/image34.png>
</file>

<file path=ppt/media/image39.png>
</file>

<file path=ppt/media/image4.gif>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DB5698D9-13F2-402D-B50B-0AC076F8A676}" type="datetimeFigureOut">
              <a:rPr lang="en-AU" smtClean="0"/>
              <a:t>2/02/2018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5B3164D-C370-4126-9BEC-9AAA16053CBA}" type="slidenum">
              <a:rPr lang="en-AU" smtClean="0"/>
              <a:t>‹#›</a:t>
            </a:fld>
            <a:endParaRPr lang="en-AU"/>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2724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5698D9-13F2-402D-B50B-0AC076F8A676}" type="datetimeFigureOut">
              <a:rPr lang="en-AU" smtClean="0"/>
              <a:t>2/02/2018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5B3164D-C370-4126-9BEC-9AAA16053CBA}" type="slidenum">
              <a:rPr lang="en-AU" smtClean="0"/>
              <a:t>‹#›</a:t>
            </a:fld>
            <a:endParaRPr lang="en-AU"/>
          </a:p>
        </p:txBody>
      </p:sp>
    </p:spTree>
    <p:extLst>
      <p:ext uri="{BB962C8B-B14F-4D97-AF65-F5344CB8AC3E}">
        <p14:creationId xmlns:p14="http://schemas.microsoft.com/office/powerpoint/2010/main" val="1130220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5698D9-13F2-402D-B50B-0AC076F8A676}" type="datetimeFigureOut">
              <a:rPr lang="en-AU" smtClean="0"/>
              <a:t>2/02/2018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5B3164D-C370-4126-9BEC-9AAA16053CBA}" type="slidenum">
              <a:rPr lang="en-AU" smtClean="0"/>
              <a:t>‹#›</a:t>
            </a:fld>
            <a:endParaRPr lang="en-AU"/>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4934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5698D9-13F2-402D-B50B-0AC076F8A676}" type="datetimeFigureOut">
              <a:rPr lang="en-AU" smtClean="0"/>
              <a:t>2/02/2018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5B3164D-C370-4126-9BEC-9AAA16053CBA}" type="slidenum">
              <a:rPr lang="en-AU" smtClean="0"/>
              <a:t>‹#›</a:t>
            </a:fld>
            <a:endParaRPr lang="en-AU"/>
          </a:p>
        </p:txBody>
      </p:sp>
    </p:spTree>
    <p:extLst>
      <p:ext uri="{BB962C8B-B14F-4D97-AF65-F5344CB8AC3E}">
        <p14:creationId xmlns:p14="http://schemas.microsoft.com/office/powerpoint/2010/main" val="861738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5698D9-13F2-402D-B50B-0AC076F8A676}" type="datetimeFigureOut">
              <a:rPr lang="en-AU" smtClean="0"/>
              <a:t>2/02/2018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5B3164D-C370-4126-9BEC-9AAA16053CBA}" type="slidenum">
              <a:rPr lang="en-AU" smtClean="0"/>
              <a:t>‹#›</a:t>
            </a:fld>
            <a:endParaRPr lang="en-AU"/>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1127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5698D9-13F2-402D-B50B-0AC076F8A676}" type="datetimeFigureOut">
              <a:rPr lang="en-AU" smtClean="0"/>
              <a:t>2/02/2018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A5B3164D-C370-4126-9BEC-9AAA16053CBA}" type="slidenum">
              <a:rPr lang="en-AU" smtClean="0"/>
              <a:t>‹#›</a:t>
            </a:fld>
            <a:endParaRPr lang="en-AU"/>
          </a:p>
        </p:txBody>
      </p:sp>
    </p:spTree>
    <p:extLst>
      <p:ext uri="{BB962C8B-B14F-4D97-AF65-F5344CB8AC3E}">
        <p14:creationId xmlns:p14="http://schemas.microsoft.com/office/powerpoint/2010/main" val="28265916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B5698D9-13F2-402D-B50B-0AC076F8A676}" type="datetimeFigureOut">
              <a:rPr lang="en-AU" smtClean="0"/>
              <a:t>2/02/2018</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A5B3164D-C370-4126-9BEC-9AAA16053CBA}" type="slidenum">
              <a:rPr lang="en-AU" smtClean="0"/>
              <a:t>‹#›</a:t>
            </a:fld>
            <a:endParaRPr lang="en-AU"/>
          </a:p>
        </p:txBody>
      </p:sp>
    </p:spTree>
    <p:extLst>
      <p:ext uri="{BB962C8B-B14F-4D97-AF65-F5344CB8AC3E}">
        <p14:creationId xmlns:p14="http://schemas.microsoft.com/office/powerpoint/2010/main" val="1502763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B5698D9-13F2-402D-B50B-0AC076F8A676}" type="datetimeFigureOut">
              <a:rPr lang="en-AU" smtClean="0"/>
              <a:t>2/02/2018</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A5B3164D-C370-4126-9BEC-9AAA16053CBA}" type="slidenum">
              <a:rPr lang="en-AU" smtClean="0"/>
              <a:t>‹#›</a:t>
            </a:fld>
            <a:endParaRPr lang="en-AU"/>
          </a:p>
        </p:txBody>
      </p:sp>
    </p:spTree>
    <p:extLst>
      <p:ext uri="{BB962C8B-B14F-4D97-AF65-F5344CB8AC3E}">
        <p14:creationId xmlns:p14="http://schemas.microsoft.com/office/powerpoint/2010/main" val="879720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5698D9-13F2-402D-B50B-0AC076F8A676}" type="datetimeFigureOut">
              <a:rPr lang="en-AU" smtClean="0"/>
              <a:t>2/02/2018</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A5B3164D-C370-4126-9BEC-9AAA16053CBA}" type="slidenum">
              <a:rPr lang="en-AU" smtClean="0"/>
              <a:t>‹#›</a:t>
            </a:fld>
            <a:endParaRPr lang="en-AU"/>
          </a:p>
        </p:txBody>
      </p:sp>
    </p:spTree>
    <p:extLst>
      <p:ext uri="{BB962C8B-B14F-4D97-AF65-F5344CB8AC3E}">
        <p14:creationId xmlns:p14="http://schemas.microsoft.com/office/powerpoint/2010/main" val="1133478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5698D9-13F2-402D-B50B-0AC076F8A676}" type="datetimeFigureOut">
              <a:rPr lang="en-AU" smtClean="0"/>
              <a:t>2/02/2018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A5B3164D-C370-4126-9BEC-9AAA16053CBA}" type="slidenum">
              <a:rPr lang="en-AU" smtClean="0"/>
              <a:t>‹#›</a:t>
            </a:fld>
            <a:endParaRPr lang="en-AU"/>
          </a:p>
        </p:txBody>
      </p:sp>
    </p:spTree>
    <p:extLst>
      <p:ext uri="{BB962C8B-B14F-4D97-AF65-F5344CB8AC3E}">
        <p14:creationId xmlns:p14="http://schemas.microsoft.com/office/powerpoint/2010/main" val="14229107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5698D9-13F2-402D-B50B-0AC076F8A676}" type="datetimeFigureOut">
              <a:rPr lang="en-AU" smtClean="0"/>
              <a:t>2/02/2018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A5B3164D-C370-4126-9BEC-9AAA16053CBA}" type="slidenum">
              <a:rPr lang="en-AU" smtClean="0"/>
              <a:t>‹#›</a:t>
            </a:fld>
            <a:endParaRPr lang="en-AU"/>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90187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DB5698D9-13F2-402D-B50B-0AC076F8A676}" type="datetimeFigureOut">
              <a:rPr lang="en-AU" smtClean="0"/>
              <a:t>2/02/2018</a:t>
            </a:fld>
            <a:endParaRPr lang="en-AU"/>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AU"/>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A5B3164D-C370-4126-9BEC-9AAA16053CBA}" type="slidenum">
              <a:rPr lang="en-AU" smtClean="0"/>
              <a:t>‹#›</a:t>
            </a:fld>
            <a:endParaRPr lang="en-AU"/>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2947254"/>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8.emf"/><Relationship Id="rId7" Type="http://schemas.openxmlformats.org/officeDocument/2006/relationships/image" Target="../media/image37.e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36.emf"/><Relationship Id="rId4" Type="http://schemas.openxmlformats.org/officeDocument/2006/relationships/oleObject" Target="../embeddings/oleObject1.bin"/></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chemical equilibrium systems</a:t>
            </a:r>
          </a:p>
        </p:txBody>
      </p:sp>
      <p:sp>
        <p:nvSpPr>
          <p:cNvPr id="3" name="Subtitle 2"/>
          <p:cNvSpPr>
            <a:spLocks noGrp="1"/>
          </p:cNvSpPr>
          <p:nvPr>
            <p:ph type="subTitle" idx="1"/>
          </p:nvPr>
        </p:nvSpPr>
        <p:spPr/>
        <p:txBody>
          <a:bodyPr/>
          <a:lstStyle/>
          <a:p>
            <a:r>
              <a:rPr lang="en-AU" dirty="0"/>
              <a:t>CHEMISTRY UNIT 3</a:t>
            </a:r>
          </a:p>
        </p:txBody>
      </p:sp>
    </p:spTree>
    <p:extLst>
      <p:ext uri="{BB962C8B-B14F-4D97-AF65-F5344CB8AC3E}">
        <p14:creationId xmlns:p14="http://schemas.microsoft.com/office/powerpoint/2010/main" val="12018463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Reversible reactions</a:t>
            </a:r>
          </a:p>
        </p:txBody>
      </p:sp>
      <p:pic>
        <p:nvPicPr>
          <p:cNvPr id="4" name="Reversible reaction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69016" y="1816099"/>
            <a:ext cx="8544983" cy="4752831"/>
          </a:xfrm>
          <a:prstGeom prst="rect">
            <a:avLst/>
          </a:prstGeom>
        </p:spPr>
      </p:pic>
    </p:spTree>
    <p:extLst>
      <p:ext uri="{BB962C8B-B14F-4D97-AF65-F5344CB8AC3E}">
        <p14:creationId xmlns:p14="http://schemas.microsoft.com/office/powerpoint/2010/main" val="11948581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Reversible reactions</a:t>
            </a:r>
          </a:p>
        </p:txBody>
      </p:sp>
      <p:sp>
        <p:nvSpPr>
          <p:cNvPr id="3" name="Content Placeholder 2"/>
          <p:cNvSpPr>
            <a:spLocks noGrp="1"/>
          </p:cNvSpPr>
          <p:nvPr>
            <p:ph idx="1"/>
          </p:nvPr>
        </p:nvSpPr>
        <p:spPr>
          <a:xfrm>
            <a:off x="1024128" y="1981200"/>
            <a:ext cx="9720073" cy="4328160"/>
          </a:xfrm>
        </p:spPr>
        <p:txBody>
          <a:bodyPr/>
          <a:lstStyle/>
          <a:p>
            <a:r>
              <a:rPr lang="en-AU" dirty="0"/>
              <a:t>A reversible reaction is a reaction where:</a:t>
            </a:r>
          </a:p>
          <a:p>
            <a:pPr lvl="1"/>
            <a:r>
              <a:rPr lang="en-AU" dirty="0"/>
              <a:t>Reactants form products</a:t>
            </a:r>
          </a:p>
          <a:p>
            <a:pPr lvl="1"/>
            <a:r>
              <a:rPr lang="en-AU" dirty="0"/>
              <a:t>Products form reactants</a:t>
            </a:r>
            <a:endParaRPr lang="en-AU" b="1" dirty="0"/>
          </a:p>
          <a:p>
            <a:pPr marL="0" indent="0" algn="ctr">
              <a:buNone/>
            </a:pPr>
            <a:r>
              <a:rPr lang="en-AU" sz="2800" dirty="0"/>
              <a:t>CO + NO</a:t>
            </a:r>
            <a:r>
              <a:rPr lang="en-AU" sz="2800" baseline="-25000" dirty="0"/>
              <a:t>2</a:t>
            </a:r>
            <a:r>
              <a:rPr lang="en-AU" sz="2800" dirty="0"/>
              <a:t> </a:t>
            </a:r>
            <a:r>
              <a:rPr lang="en-AU" sz="2800" b="1" dirty="0"/>
              <a:t>⇌</a:t>
            </a:r>
            <a:r>
              <a:rPr lang="en-AU" sz="2800" dirty="0"/>
              <a:t> CO</a:t>
            </a:r>
            <a:r>
              <a:rPr lang="en-AU" sz="2800" baseline="-25000" dirty="0"/>
              <a:t>2</a:t>
            </a:r>
            <a:r>
              <a:rPr lang="en-AU" sz="2800" dirty="0"/>
              <a:t> + NO</a:t>
            </a:r>
          </a:p>
        </p:txBody>
      </p:sp>
      <p:pic>
        <p:nvPicPr>
          <p:cNvPr id="5" name="Picture 4"/>
          <p:cNvPicPr>
            <a:picLocks noChangeAspect="1"/>
          </p:cNvPicPr>
          <p:nvPr/>
        </p:nvPicPr>
        <p:blipFill>
          <a:blip r:embed="rId2"/>
          <a:stretch>
            <a:fillRect/>
          </a:stretch>
        </p:blipFill>
        <p:spPr>
          <a:xfrm>
            <a:off x="2851612" y="3768700"/>
            <a:ext cx="6847417" cy="3089300"/>
          </a:xfrm>
          <a:prstGeom prst="rect">
            <a:avLst/>
          </a:prstGeom>
        </p:spPr>
      </p:pic>
    </p:spTree>
    <p:extLst>
      <p:ext uri="{BB962C8B-B14F-4D97-AF65-F5344CB8AC3E}">
        <p14:creationId xmlns:p14="http://schemas.microsoft.com/office/powerpoint/2010/main" val="35701561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Reversible reactions</a:t>
            </a:r>
          </a:p>
        </p:txBody>
      </p:sp>
      <p:sp>
        <p:nvSpPr>
          <p:cNvPr id="3" name="Content Placeholder 2"/>
          <p:cNvSpPr>
            <a:spLocks noGrp="1"/>
          </p:cNvSpPr>
          <p:nvPr>
            <p:ph idx="1"/>
          </p:nvPr>
        </p:nvSpPr>
        <p:spPr>
          <a:xfrm>
            <a:off x="1024128" y="1981200"/>
            <a:ext cx="9720073" cy="4328160"/>
          </a:xfrm>
        </p:spPr>
        <p:txBody>
          <a:bodyPr/>
          <a:lstStyle/>
          <a:p>
            <a:r>
              <a:rPr lang="en-AU" dirty="0"/>
              <a:t>Reversible reactions and energy profile diagrams:</a:t>
            </a:r>
          </a:p>
        </p:txBody>
      </p:sp>
      <p:pic>
        <p:nvPicPr>
          <p:cNvPr id="6" name="Picture 5"/>
          <p:cNvPicPr>
            <a:picLocks noChangeAspect="1"/>
          </p:cNvPicPr>
          <p:nvPr/>
        </p:nvPicPr>
        <p:blipFill rotWithShape="1">
          <a:blip r:embed="rId2"/>
          <a:srcRect t="7665"/>
          <a:stretch/>
        </p:blipFill>
        <p:spPr>
          <a:xfrm>
            <a:off x="1681163" y="2533650"/>
            <a:ext cx="5272088" cy="4033837"/>
          </a:xfrm>
          <a:prstGeom prst="rect">
            <a:avLst/>
          </a:prstGeom>
        </p:spPr>
      </p:pic>
      <p:sp>
        <p:nvSpPr>
          <p:cNvPr id="7" name="TextBox 6"/>
          <p:cNvSpPr txBox="1"/>
          <p:nvPr/>
        </p:nvSpPr>
        <p:spPr>
          <a:xfrm>
            <a:off x="7467600" y="3009900"/>
            <a:ext cx="4114800" cy="3139321"/>
          </a:xfrm>
          <a:prstGeom prst="rect">
            <a:avLst/>
          </a:prstGeom>
          <a:noFill/>
        </p:spPr>
        <p:txBody>
          <a:bodyPr wrap="square" rtlCol="0">
            <a:spAutoFit/>
          </a:bodyPr>
          <a:lstStyle/>
          <a:p>
            <a:r>
              <a:rPr lang="en-AU" i="1" dirty="0"/>
              <a:t>Key features:</a:t>
            </a:r>
          </a:p>
          <a:p>
            <a:pPr marL="285750" indent="-285750">
              <a:buFont typeface="Arial" panose="020B0604020202020204" pitchFamily="34" charset="0"/>
              <a:buChar char="•"/>
            </a:pPr>
            <a:endParaRPr lang="en-AU" i="1" dirty="0"/>
          </a:p>
          <a:p>
            <a:pPr marL="285750" indent="-285750">
              <a:buFont typeface="Arial" panose="020B0604020202020204" pitchFamily="34" charset="0"/>
              <a:buChar char="•"/>
            </a:pPr>
            <a:r>
              <a:rPr lang="en-AU" i="1" dirty="0"/>
              <a:t>Forwards reaction is exothermic</a:t>
            </a:r>
          </a:p>
          <a:p>
            <a:pPr marL="285750" indent="-285750">
              <a:buFont typeface="Arial" panose="020B0604020202020204" pitchFamily="34" charset="0"/>
              <a:buChar char="•"/>
            </a:pPr>
            <a:endParaRPr lang="en-AU" i="1" dirty="0"/>
          </a:p>
          <a:p>
            <a:pPr marL="285750" indent="-285750">
              <a:buFont typeface="Arial" panose="020B0604020202020204" pitchFamily="34" charset="0"/>
              <a:buChar char="•"/>
            </a:pPr>
            <a:r>
              <a:rPr lang="en-AU" i="1" dirty="0"/>
              <a:t>Reverse reaction is endothermic</a:t>
            </a:r>
          </a:p>
          <a:p>
            <a:pPr marL="285750" indent="-285750">
              <a:buFont typeface="Arial" panose="020B0604020202020204" pitchFamily="34" charset="0"/>
              <a:buChar char="•"/>
            </a:pPr>
            <a:endParaRPr lang="en-AU" i="1" dirty="0"/>
          </a:p>
          <a:p>
            <a:pPr marL="285750" indent="-285750">
              <a:buFont typeface="Arial" panose="020B0604020202020204" pitchFamily="34" charset="0"/>
              <a:buChar char="•"/>
            </a:pPr>
            <a:r>
              <a:rPr lang="en-AU" i="1" dirty="0"/>
              <a:t>Values of </a:t>
            </a:r>
            <a:r>
              <a:rPr lang="el-GR" i="1" dirty="0"/>
              <a:t>Δ</a:t>
            </a:r>
            <a:r>
              <a:rPr lang="en-AU" i="1" dirty="0" err="1"/>
              <a:t>H</a:t>
            </a:r>
            <a:r>
              <a:rPr lang="en-AU" i="1" baseline="-25000" dirty="0" err="1"/>
              <a:t>forwards</a:t>
            </a:r>
            <a:r>
              <a:rPr lang="en-AU" i="1" dirty="0"/>
              <a:t> and </a:t>
            </a:r>
            <a:r>
              <a:rPr lang="el-GR" i="1" dirty="0"/>
              <a:t>Δ</a:t>
            </a:r>
            <a:r>
              <a:rPr lang="en-AU" i="1" dirty="0" err="1"/>
              <a:t>H</a:t>
            </a:r>
            <a:r>
              <a:rPr lang="en-AU" i="1" baseline="-25000" dirty="0" err="1"/>
              <a:t>reverse</a:t>
            </a:r>
            <a:r>
              <a:rPr lang="en-AU" i="1" baseline="-25000" dirty="0"/>
              <a:t> </a:t>
            </a:r>
            <a:r>
              <a:rPr lang="en-AU" i="1" dirty="0"/>
              <a:t>  </a:t>
            </a:r>
            <a:br>
              <a:rPr lang="en-AU" i="1" dirty="0"/>
            </a:br>
            <a:r>
              <a:rPr lang="en-AU" i="1" dirty="0"/>
              <a:t>will be opposite </a:t>
            </a:r>
          </a:p>
          <a:p>
            <a:pPr marL="285750" indent="-285750">
              <a:buFont typeface="Arial" panose="020B0604020202020204" pitchFamily="34" charset="0"/>
              <a:buChar char="•"/>
            </a:pPr>
            <a:endParaRPr lang="en-AU" i="1" dirty="0"/>
          </a:p>
          <a:p>
            <a:pPr marL="285750" indent="-285750">
              <a:buFont typeface="Arial" panose="020B0604020202020204" pitchFamily="34" charset="0"/>
              <a:buChar char="•"/>
            </a:pPr>
            <a:r>
              <a:rPr lang="en-AU" i="1" dirty="0"/>
              <a:t>Each reaction has a different activation energy</a:t>
            </a:r>
          </a:p>
        </p:txBody>
      </p:sp>
    </p:spTree>
    <p:extLst>
      <p:ext uri="{BB962C8B-B14F-4D97-AF65-F5344CB8AC3E}">
        <p14:creationId xmlns:p14="http://schemas.microsoft.com/office/powerpoint/2010/main" val="2829755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          Reversible       vs      irreversible</a:t>
            </a:r>
          </a:p>
        </p:txBody>
      </p:sp>
      <p:pic>
        <p:nvPicPr>
          <p:cNvPr id="5" name="Picture 4"/>
          <p:cNvPicPr>
            <a:picLocks noChangeAspect="1"/>
          </p:cNvPicPr>
          <p:nvPr/>
        </p:nvPicPr>
        <p:blipFill>
          <a:blip r:embed="rId2"/>
          <a:stretch>
            <a:fillRect/>
          </a:stretch>
        </p:blipFill>
        <p:spPr>
          <a:xfrm>
            <a:off x="1724025" y="1771650"/>
            <a:ext cx="8477250" cy="4667250"/>
          </a:xfrm>
          <a:prstGeom prst="rect">
            <a:avLst/>
          </a:prstGeom>
        </p:spPr>
      </p:pic>
      <p:cxnSp>
        <p:nvCxnSpPr>
          <p:cNvPr id="9" name="Straight Arrow Connector 8"/>
          <p:cNvCxnSpPr/>
          <p:nvPr/>
        </p:nvCxnSpPr>
        <p:spPr>
          <a:xfrm flipV="1">
            <a:off x="1885950" y="1690687"/>
            <a:ext cx="0" cy="48291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Straight Arrow Connector 9"/>
          <p:cNvCxnSpPr/>
          <p:nvPr/>
        </p:nvCxnSpPr>
        <p:spPr>
          <a:xfrm>
            <a:off x="1885950" y="6477000"/>
            <a:ext cx="374332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p:cNvCxnSpPr/>
          <p:nvPr/>
        </p:nvCxnSpPr>
        <p:spPr>
          <a:xfrm>
            <a:off x="6334125" y="6457950"/>
            <a:ext cx="374332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p:cNvCxnSpPr/>
          <p:nvPr/>
        </p:nvCxnSpPr>
        <p:spPr>
          <a:xfrm flipV="1">
            <a:off x="6334125" y="1628775"/>
            <a:ext cx="0" cy="48291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TextBox 14"/>
          <p:cNvSpPr txBox="1"/>
          <p:nvPr/>
        </p:nvSpPr>
        <p:spPr>
          <a:xfrm>
            <a:off x="4369689" y="3200400"/>
            <a:ext cx="1076325" cy="307777"/>
          </a:xfrm>
          <a:prstGeom prst="rect">
            <a:avLst/>
          </a:prstGeom>
          <a:noFill/>
        </p:spPr>
        <p:txBody>
          <a:bodyPr wrap="square" rtlCol="0">
            <a:spAutoFit/>
          </a:bodyPr>
          <a:lstStyle/>
          <a:p>
            <a:r>
              <a:rPr lang="en-AU" sz="1400" dirty="0"/>
              <a:t>products</a:t>
            </a:r>
          </a:p>
        </p:txBody>
      </p:sp>
      <p:sp>
        <p:nvSpPr>
          <p:cNvPr id="16" name="TextBox 15"/>
          <p:cNvSpPr txBox="1"/>
          <p:nvPr/>
        </p:nvSpPr>
        <p:spPr>
          <a:xfrm>
            <a:off x="8858250" y="6171604"/>
            <a:ext cx="1076325" cy="307777"/>
          </a:xfrm>
          <a:prstGeom prst="rect">
            <a:avLst/>
          </a:prstGeom>
          <a:noFill/>
        </p:spPr>
        <p:txBody>
          <a:bodyPr wrap="square" rtlCol="0">
            <a:spAutoFit/>
          </a:bodyPr>
          <a:lstStyle/>
          <a:p>
            <a:r>
              <a:rPr lang="en-AU" sz="1400" dirty="0"/>
              <a:t>products</a:t>
            </a:r>
          </a:p>
        </p:txBody>
      </p:sp>
      <p:sp>
        <p:nvSpPr>
          <p:cNvPr id="17" name="TextBox 16"/>
          <p:cNvSpPr txBox="1"/>
          <p:nvPr/>
        </p:nvSpPr>
        <p:spPr>
          <a:xfrm>
            <a:off x="6334125" y="2618779"/>
            <a:ext cx="1076325" cy="307777"/>
          </a:xfrm>
          <a:prstGeom prst="rect">
            <a:avLst/>
          </a:prstGeom>
          <a:noFill/>
        </p:spPr>
        <p:txBody>
          <a:bodyPr wrap="square" rtlCol="0">
            <a:spAutoFit/>
          </a:bodyPr>
          <a:lstStyle/>
          <a:p>
            <a:r>
              <a:rPr lang="en-AU" sz="1400" dirty="0"/>
              <a:t>reactants</a:t>
            </a:r>
          </a:p>
        </p:txBody>
      </p:sp>
      <p:sp>
        <p:nvSpPr>
          <p:cNvPr id="18" name="TextBox 17"/>
          <p:cNvSpPr txBox="1"/>
          <p:nvPr/>
        </p:nvSpPr>
        <p:spPr>
          <a:xfrm>
            <a:off x="1888238" y="2618779"/>
            <a:ext cx="1076325" cy="307777"/>
          </a:xfrm>
          <a:prstGeom prst="rect">
            <a:avLst/>
          </a:prstGeom>
          <a:noFill/>
        </p:spPr>
        <p:txBody>
          <a:bodyPr wrap="square" rtlCol="0">
            <a:spAutoFit/>
          </a:bodyPr>
          <a:lstStyle/>
          <a:p>
            <a:r>
              <a:rPr lang="en-AU" sz="1400" dirty="0"/>
              <a:t>reactants</a:t>
            </a:r>
          </a:p>
        </p:txBody>
      </p:sp>
      <p:cxnSp>
        <p:nvCxnSpPr>
          <p:cNvPr id="20" name="Straight Arrow Connector 19"/>
          <p:cNvCxnSpPr/>
          <p:nvPr/>
        </p:nvCxnSpPr>
        <p:spPr>
          <a:xfrm flipH="1" flipV="1">
            <a:off x="2581084" y="2195536"/>
            <a:ext cx="1" cy="44707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V="1">
            <a:off x="6886385" y="2227707"/>
            <a:ext cx="0" cy="36964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1885951" y="2186011"/>
            <a:ext cx="3676649" cy="0"/>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29" name="Straight Connector 28"/>
          <p:cNvCxnSpPr/>
          <p:nvPr/>
        </p:nvCxnSpPr>
        <p:spPr>
          <a:xfrm flipH="1">
            <a:off x="6348412" y="2214586"/>
            <a:ext cx="3676649" cy="0"/>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30" name="Straight Arrow Connector 29"/>
          <p:cNvCxnSpPr/>
          <p:nvPr/>
        </p:nvCxnSpPr>
        <p:spPr>
          <a:xfrm flipV="1">
            <a:off x="4663441" y="2186012"/>
            <a:ext cx="1" cy="99533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V="1">
            <a:off x="9110189" y="2195536"/>
            <a:ext cx="0" cy="397606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937052" y="2284248"/>
            <a:ext cx="1076325" cy="307777"/>
          </a:xfrm>
          <a:prstGeom prst="rect">
            <a:avLst/>
          </a:prstGeom>
          <a:noFill/>
        </p:spPr>
        <p:txBody>
          <a:bodyPr wrap="square" rtlCol="0">
            <a:spAutoFit/>
          </a:bodyPr>
          <a:lstStyle/>
          <a:p>
            <a:r>
              <a:rPr lang="en-AU" sz="1400" dirty="0" err="1">
                <a:solidFill>
                  <a:srgbClr val="00B0F0"/>
                </a:solidFill>
              </a:rPr>
              <a:t>E</a:t>
            </a:r>
            <a:r>
              <a:rPr lang="en-AU" sz="1400" baseline="-25000" dirty="0" err="1">
                <a:solidFill>
                  <a:srgbClr val="00B0F0"/>
                </a:solidFill>
              </a:rPr>
              <a:t>a</a:t>
            </a:r>
            <a:r>
              <a:rPr lang="en-AU" sz="1400" dirty="0">
                <a:solidFill>
                  <a:srgbClr val="00B0F0"/>
                </a:solidFill>
              </a:rPr>
              <a:t> for.</a:t>
            </a:r>
          </a:p>
        </p:txBody>
      </p:sp>
      <p:sp>
        <p:nvSpPr>
          <p:cNvPr id="35" name="TextBox 34"/>
          <p:cNvSpPr txBox="1"/>
          <p:nvPr/>
        </p:nvSpPr>
        <p:spPr>
          <a:xfrm>
            <a:off x="4707732" y="2529792"/>
            <a:ext cx="1076325" cy="307777"/>
          </a:xfrm>
          <a:prstGeom prst="rect">
            <a:avLst/>
          </a:prstGeom>
          <a:noFill/>
        </p:spPr>
        <p:txBody>
          <a:bodyPr wrap="square" rtlCol="0">
            <a:spAutoFit/>
          </a:bodyPr>
          <a:lstStyle/>
          <a:p>
            <a:r>
              <a:rPr lang="en-AU" sz="1400" dirty="0" err="1">
                <a:solidFill>
                  <a:srgbClr val="00B0F0"/>
                </a:solidFill>
              </a:rPr>
              <a:t>E</a:t>
            </a:r>
            <a:r>
              <a:rPr lang="en-AU" sz="1400" baseline="-25000" dirty="0" err="1">
                <a:solidFill>
                  <a:srgbClr val="00B0F0"/>
                </a:solidFill>
              </a:rPr>
              <a:t>a</a:t>
            </a:r>
            <a:r>
              <a:rPr lang="en-AU" sz="1400" dirty="0">
                <a:solidFill>
                  <a:srgbClr val="00B0F0"/>
                </a:solidFill>
              </a:rPr>
              <a:t> rev.</a:t>
            </a:r>
          </a:p>
        </p:txBody>
      </p:sp>
      <p:sp>
        <p:nvSpPr>
          <p:cNvPr id="36" name="TextBox 35"/>
          <p:cNvSpPr txBox="1"/>
          <p:nvPr/>
        </p:nvSpPr>
        <p:spPr>
          <a:xfrm>
            <a:off x="9144283" y="3601675"/>
            <a:ext cx="1076325" cy="307777"/>
          </a:xfrm>
          <a:prstGeom prst="rect">
            <a:avLst/>
          </a:prstGeom>
          <a:noFill/>
        </p:spPr>
        <p:txBody>
          <a:bodyPr wrap="square" rtlCol="0">
            <a:spAutoFit/>
          </a:bodyPr>
          <a:lstStyle/>
          <a:p>
            <a:r>
              <a:rPr lang="en-AU" sz="1400" dirty="0" err="1">
                <a:solidFill>
                  <a:srgbClr val="FF0000"/>
                </a:solidFill>
              </a:rPr>
              <a:t>E</a:t>
            </a:r>
            <a:r>
              <a:rPr lang="en-AU" sz="1400" baseline="-25000" dirty="0" err="1">
                <a:solidFill>
                  <a:srgbClr val="FF0000"/>
                </a:solidFill>
              </a:rPr>
              <a:t>a</a:t>
            </a:r>
            <a:r>
              <a:rPr lang="en-AU" sz="1400" dirty="0">
                <a:solidFill>
                  <a:srgbClr val="FF0000"/>
                </a:solidFill>
              </a:rPr>
              <a:t> rev.</a:t>
            </a:r>
          </a:p>
        </p:txBody>
      </p:sp>
      <p:sp>
        <p:nvSpPr>
          <p:cNvPr id="37" name="TextBox 36"/>
          <p:cNvSpPr txBox="1"/>
          <p:nvPr/>
        </p:nvSpPr>
        <p:spPr>
          <a:xfrm>
            <a:off x="6313506" y="2284248"/>
            <a:ext cx="1076325" cy="307777"/>
          </a:xfrm>
          <a:prstGeom prst="rect">
            <a:avLst/>
          </a:prstGeom>
          <a:noFill/>
        </p:spPr>
        <p:txBody>
          <a:bodyPr wrap="square" rtlCol="0">
            <a:spAutoFit/>
          </a:bodyPr>
          <a:lstStyle/>
          <a:p>
            <a:r>
              <a:rPr lang="en-AU" sz="1400" dirty="0" err="1">
                <a:solidFill>
                  <a:srgbClr val="00B0F0"/>
                </a:solidFill>
              </a:rPr>
              <a:t>E</a:t>
            </a:r>
            <a:r>
              <a:rPr lang="en-AU" sz="1400" baseline="-25000" dirty="0" err="1">
                <a:solidFill>
                  <a:srgbClr val="00B0F0"/>
                </a:solidFill>
              </a:rPr>
              <a:t>a</a:t>
            </a:r>
            <a:r>
              <a:rPr lang="en-AU" sz="1400" dirty="0">
                <a:solidFill>
                  <a:srgbClr val="00B0F0"/>
                </a:solidFill>
              </a:rPr>
              <a:t> for.</a:t>
            </a:r>
          </a:p>
        </p:txBody>
      </p:sp>
      <p:sp>
        <p:nvSpPr>
          <p:cNvPr id="38" name="TextBox 37"/>
          <p:cNvSpPr txBox="1"/>
          <p:nvPr/>
        </p:nvSpPr>
        <p:spPr>
          <a:xfrm>
            <a:off x="876395" y="3909452"/>
            <a:ext cx="1009555" cy="369332"/>
          </a:xfrm>
          <a:prstGeom prst="rect">
            <a:avLst/>
          </a:prstGeom>
          <a:noFill/>
        </p:spPr>
        <p:txBody>
          <a:bodyPr wrap="square" rtlCol="0">
            <a:spAutoFit/>
          </a:bodyPr>
          <a:lstStyle/>
          <a:p>
            <a:r>
              <a:rPr lang="en-AU" dirty="0"/>
              <a:t>Enthalpy</a:t>
            </a:r>
          </a:p>
        </p:txBody>
      </p:sp>
      <p:sp>
        <p:nvSpPr>
          <p:cNvPr id="39" name="TextBox 38"/>
          <p:cNvSpPr txBox="1"/>
          <p:nvPr/>
        </p:nvSpPr>
        <p:spPr>
          <a:xfrm>
            <a:off x="2809898" y="6481202"/>
            <a:ext cx="1828753" cy="369332"/>
          </a:xfrm>
          <a:prstGeom prst="rect">
            <a:avLst/>
          </a:prstGeom>
          <a:noFill/>
        </p:spPr>
        <p:txBody>
          <a:bodyPr wrap="square" rtlCol="0">
            <a:spAutoFit/>
          </a:bodyPr>
          <a:lstStyle/>
          <a:p>
            <a:r>
              <a:rPr lang="en-AU" dirty="0"/>
              <a:t>Reaction progress</a:t>
            </a:r>
          </a:p>
        </p:txBody>
      </p:sp>
      <p:cxnSp>
        <p:nvCxnSpPr>
          <p:cNvPr id="40" name="Straight Arrow Connector 39"/>
          <p:cNvCxnSpPr/>
          <p:nvPr/>
        </p:nvCxnSpPr>
        <p:spPr>
          <a:xfrm>
            <a:off x="6338935" y="6477000"/>
            <a:ext cx="374332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1" name="TextBox 40"/>
          <p:cNvSpPr txBox="1"/>
          <p:nvPr/>
        </p:nvSpPr>
        <p:spPr>
          <a:xfrm>
            <a:off x="7262883" y="6481202"/>
            <a:ext cx="1828753" cy="369332"/>
          </a:xfrm>
          <a:prstGeom prst="rect">
            <a:avLst/>
          </a:prstGeom>
          <a:noFill/>
        </p:spPr>
        <p:txBody>
          <a:bodyPr wrap="square" rtlCol="0">
            <a:spAutoFit/>
          </a:bodyPr>
          <a:lstStyle/>
          <a:p>
            <a:r>
              <a:rPr lang="en-AU" dirty="0"/>
              <a:t>Reaction progress</a:t>
            </a:r>
          </a:p>
        </p:txBody>
      </p:sp>
      <p:sp>
        <p:nvSpPr>
          <p:cNvPr id="42" name="TextBox 41"/>
          <p:cNvSpPr txBox="1"/>
          <p:nvPr/>
        </p:nvSpPr>
        <p:spPr>
          <a:xfrm>
            <a:off x="10120694" y="3271266"/>
            <a:ext cx="1937383" cy="1600438"/>
          </a:xfrm>
          <a:prstGeom prst="rect">
            <a:avLst/>
          </a:prstGeom>
          <a:noFill/>
        </p:spPr>
        <p:txBody>
          <a:bodyPr wrap="square" rtlCol="0">
            <a:spAutoFit/>
          </a:bodyPr>
          <a:lstStyle/>
          <a:p>
            <a:r>
              <a:rPr lang="en-AU" sz="1400" i="1" dirty="0">
                <a:solidFill>
                  <a:srgbClr val="FF0000"/>
                </a:solidFill>
              </a:rPr>
              <a:t>If the </a:t>
            </a:r>
            <a:r>
              <a:rPr lang="en-AU" sz="1400" i="1" dirty="0" err="1">
                <a:solidFill>
                  <a:srgbClr val="FF0000"/>
                </a:solidFill>
              </a:rPr>
              <a:t>E</a:t>
            </a:r>
            <a:r>
              <a:rPr lang="en-AU" sz="1400" i="1" baseline="-25000" dirty="0" err="1">
                <a:solidFill>
                  <a:srgbClr val="FF0000"/>
                </a:solidFill>
              </a:rPr>
              <a:t>a</a:t>
            </a:r>
            <a:r>
              <a:rPr lang="en-AU" sz="1400" i="1" dirty="0">
                <a:solidFill>
                  <a:srgbClr val="FF0000"/>
                </a:solidFill>
              </a:rPr>
              <a:t> of the reverse reaction is extremely large then the reverse reaction is very unlikely to occur.</a:t>
            </a:r>
          </a:p>
          <a:p>
            <a:endParaRPr lang="en-AU" sz="1400" i="1" dirty="0">
              <a:solidFill>
                <a:srgbClr val="FF0000"/>
              </a:solidFill>
            </a:endParaRPr>
          </a:p>
          <a:p>
            <a:r>
              <a:rPr lang="en-AU" sz="1400" i="1" dirty="0">
                <a:solidFill>
                  <a:srgbClr val="FF0000"/>
                </a:solidFill>
              </a:rPr>
              <a:t>∴ irreversible reaction</a:t>
            </a:r>
          </a:p>
        </p:txBody>
      </p:sp>
    </p:spTree>
    <p:extLst>
      <p:ext uri="{BB962C8B-B14F-4D97-AF65-F5344CB8AC3E}">
        <p14:creationId xmlns:p14="http://schemas.microsoft.com/office/powerpoint/2010/main" val="17529741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rotWithShape="1">
          <a:blip r:embed="rId2" cstate="print">
            <a:extLst>
              <a:ext uri="{28A0092B-C50C-407E-A947-70E740481C1C}">
                <a14:useLocalDpi xmlns:a14="http://schemas.microsoft.com/office/drawing/2010/main" val="0"/>
              </a:ext>
            </a:extLst>
          </a:blip>
          <a:srcRect l="25087" t="7465" r="18655" b="50000"/>
          <a:stretch/>
        </p:blipFill>
        <p:spPr bwMode="auto">
          <a:xfrm>
            <a:off x="165100" y="663892"/>
            <a:ext cx="5059107" cy="5063808"/>
          </a:xfrm>
          <a:prstGeom prst="rect">
            <a:avLst/>
          </a:prstGeom>
          <a:noFill/>
          <a:ln>
            <a:noFill/>
          </a:ln>
        </p:spPr>
      </p:pic>
      <p:pic>
        <p:nvPicPr>
          <p:cNvPr id="5" name="Picture 4"/>
          <p:cNvPicPr/>
          <p:nvPr/>
        </p:nvPicPr>
        <p:blipFill rotWithShape="1">
          <a:blip r:embed="rId2" cstate="print">
            <a:extLst>
              <a:ext uri="{28A0092B-C50C-407E-A947-70E740481C1C}">
                <a14:useLocalDpi xmlns:a14="http://schemas.microsoft.com/office/drawing/2010/main" val="0"/>
              </a:ext>
            </a:extLst>
          </a:blip>
          <a:srcRect t="51683"/>
          <a:stretch/>
        </p:blipFill>
        <p:spPr bwMode="auto">
          <a:xfrm>
            <a:off x="5334000" y="1320800"/>
            <a:ext cx="6682105" cy="4274185"/>
          </a:xfrm>
          <a:prstGeom prst="rect">
            <a:avLst/>
          </a:prstGeom>
          <a:noFill/>
          <a:ln>
            <a:noFill/>
          </a:ln>
        </p:spPr>
      </p:pic>
    </p:spTree>
    <p:extLst>
      <p:ext uri="{BB962C8B-B14F-4D97-AF65-F5344CB8AC3E}">
        <p14:creationId xmlns:p14="http://schemas.microsoft.com/office/powerpoint/2010/main" val="5152954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CHARACTERISTICS OF DYNAMIC equilibrium</a:t>
            </a:r>
          </a:p>
        </p:txBody>
      </p:sp>
      <p:sp>
        <p:nvSpPr>
          <p:cNvPr id="3" name="Content Placeholder 2"/>
          <p:cNvSpPr>
            <a:spLocks noGrp="1"/>
          </p:cNvSpPr>
          <p:nvPr>
            <p:ph idx="1"/>
          </p:nvPr>
        </p:nvSpPr>
        <p:spPr>
          <a:xfrm>
            <a:off x="1024128" y="2286000"/>
            <a:ext cx="10355072" cy="4023360"/>
          </a:xfrm>
        </p:spPr>
        <p:txBody>
          <a:bodyPr>
            <a:normAutofit lnSpcReduction="10000"/>
          </a:bodyPr>
          <a:lstStyle/>
          <a:p>
            <a:r>
              <a:rPr lang="en-AU" dirty="0"/>
              <a:t>When a system is in </a:t>
            </a:r>
            <a:r>
              <a:rPr lang="en-AU" b="1" dirty="0"/>
              <a:t>dynamic equilibrium</a:t>
            </a:r>
            <a:r>
              <a:rPr lang="en-AU" dirty="0"/>
              <a:t>:</a:t>
            </a:r>
          </a:p>
          <a:p>
            <a:pPr marL="266700" indent="-180975">
              <a:buFont typeface="Arial" panose="020B0604020202020204" pitchFamily="34" charset="0"/>
              <a:buChar char="•"/>
            </a:pPr>
            <a:r>
              <a:rPr lang="en-AU" dirty="0"/>
              <a:t>The rates of forwards and reverse reactions are equal</a:t>
            </a:r>
          </a:p>
          <a:p>
            <a:pPr marL="266700" indent="-180975">
              <a:buFont typeface="Arial" panose="020B0604020202020204" pitchFamily="34" charset="0"/>
              <a:buChar char="•"/>
            </a:pPr>
            <a:r>
              <a:rPr lang="en-AU" dirty="0"/>
              <a:t>The concentrations of reactants and products are constant*</a:t>
            </a:r>
          </a:p>
          <a:p>
            <a:pPr marL="266700" indent="-180975">
              <a:buFont typeface="Arial" panose="020B0604020202020204" pitchFamily="34" charset="0"/>
              <a:buChar char="•"/>
            </a:pPr>
            <a:r>
              <a:rPr lang="en-AU" dirty="0"/>
              <a:t>The macroscopic properties are constant</a:t>
            </a:r>
          </a:p>
          <a:p>
            <a:pPr marL="440436" lvl="1" indent="-180975">
              <a:buFont typeface="Arial" panose="020B0604020202020204" pitchFamily="34" charset="0"/>
              <a:buChar char="•"/>
            </a:pPr>
            <a:r>
              <a:rPr lang="en-AU" dirty="0"/>
              <a:t>Colour of mixture</a:t>
            </a:r>
          </a:p>
          <a:p>
            <a:pPr marL="440436" lvl="1" indent="-180975">
              <a:buFont typeface="Arial" panose="020B0604020202020204" pitchFamily="34" charset="0"/>
              <a:buChar char="•"/>
            </a:pPr>
            <a:r>
              <a:rPr lang="en-AU" dirty="0"/>
              <a:t>Mass of solid</a:t>
            </a:r>
          </a:p>
          <a:p>
            <a:pPr marL="440436" lvl="1" indent="-180975">
              <a:buFont typeface="Arial" panose="020B0604020202020204" pitchFamily="34" charset="0"/>
              <a:buChar char="•"/>
            </a:pPr>
            <a:r>
              <a:rPr lang="en-AU" dirty="0"/>
              <a:t>Pressure of gas</a:t>
            </a:r>
          </a:p>
          <a:p>
            <a:pPr marL="259461" lvl="1" indent="0">
              <a:buNone/>
            </a:pPr>
            <a:endParaRPr lang="en-AU" dirty="0"/>
          </a:p>
          <a:p>
            <a:pPr marL="259461" lvl="1" indent="0">
              <a:buNone/>
            </a:pPr>
            <a:endParaRPr lang="en-AU" dirty="0"/>
          </a:p>
          <a:p>
            <a:pPr marL="259461" lvl="1" indent="0">
              <a:buNone/>
            </a:pPr>
            <a:r>
              <a:rPr lang="en-AU" dirty="0">
                <a:solidFill>
                  <a:srgbClr val="FF0000"/>
                </a:solidFill>
              </a:rPr>
              <a:t>* Constant means unchanging. It doesn’t mean equal (to each other). Be very careful with language here. </a:t>
            </a:r>
            <a:br>
              <a:rPr lang="en-AU" dirty="0">
                <a:solidFill>
                  <a:srgbClr val="FF0000"/>
                </a:solidFill>
              </a:rPr>
            </a:br>
            <a:endParaRPr lang="en-AU" dirty="0">
              <a:solidFill>
                <a:srgbClr val="FF0000"/>
              </a:solidFill>
            </a:endParaRPr>
          </a:p>
          <a:p>
            <a:pPr marL="266700" indent="-180975">
              <a:buFont typeface="Arial" panose="020B0604020202020204" pitchFamily="34" charset="0"/>
              <a:buChar char="•"/>
            </a:pPr>
            <a:endParaRPr lang="en-AU" dirty="0"/>
          </a:p>
          <a:p>
            <a:pPr marL="85725" indent="0">
              <a:buNone/>
            </a:pPr>
            <a:endParaRPr lang="en-AU" dirty="0"/>
          </a:p>
        </p:txBody>
      </p:sp>
    </p:spTree>
    <p:extLst>
      <p:ext uri="{BB962C8B-B14F-4D97-AF65-F5344CB8AC3E}">
        <p14:creationId xmlns:p14="http://schemas.microsoft.com/office/powerpoint/2010/main" val="391281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Graphing DYNAMIC equilibrium</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706754" y="2237232"/>
            <a:ext cx="10827427" cy="4096893"/>
          </a:xfrm>
          <a:prstGeom prst="rect">
            <a:avLst/>
          </a:prstGeom>
          <a:noFill/>
          <a:ln>
            <a:noFill/>
          </a:ln>
        </p:spPr>
      </p:pic>
    </p:spTree>
    <p:extLst>
      <p:ext uri="{BB962C8B-B14F-4D97-AF65-F5344CB8AC3E}">
        <p14:creationId xmlns:p14="http://schemas.microsoft.com/office/powerpoint/2010/main" val="804689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Graphing DYNAMIC equilibrium</a:t>
            </a:r>
          </a:p>
        </p:txBody>
      </p:sp>
      <p:pic>
        <p:nvPicPr>
          <p:cNvPr id="3" name="Picture 2"/>
          <p:cNvPicPr>
            <a:picLocks noChangeAspect="1"/>
          </p:cNvPicPr>
          <p:nvPr/>
        </p:nvPicPr>
        <p:blipFill>
          <a:blip r:embed="rId2"/>
          <a:stretch>
            <a:fillRect/>
          </a:stretch>
        </p:blipFill>
        <p:spPr>
          <a:xfrm>
            <a:off x="1263824" y="2171683"/>
            <a:ext cx="9480376" cy="4457734"/>
          </a:xfrm>
          <a:prstGeom prst="rect">
            <a:avLst/>
          </a:prstGeom>
        </p:spPr>
      </p:pic>
    </p:spTree>
    <p:extLst>
      <p:ext uri="{BB962C8B-B14F-4D97-AF65-F5344CB8AC3E}">
        <p14:creationId xmlns:p14="http://schemas.microsoft.com/office/powerpoint/2010/main" val="10715784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Drawing equilibrium graphs</a:t>
            </a:r>
          </a:p>
        </p:txBody>
      </p:sp>
      <p:sp>
        <p:nvSpPr>
          <p:cNvPr id="3" name="Content Placeholder 2"/>
          <p:cNvSpPr>
            <a:spLocks noGrp="1"/>
          </p:cNvSpPr>
          <p:nvPr>
            <p:ph idx="1"/>
          </p:nvPr>
        </p:nvSpPr>
        <p:spPr/>
        <p:txBody>
          <a:bodyPr/>
          <a:lstStyle/>
          <a:p>
            <a:r>
              <a:rPr lang="en-AU" i="1" dirty="0"/>
              <a:t>Questions in booklet.</a:t>
            </a:r>
          </a:p>
        </p:txBody>
      </p:sp>
    </p:spTree>
    <p:extLst>
      <p:ext uri="{BB962C8B-B14F-4D97-AF65-F5344CB8AC3E}">
        <p14:creationId xmlns:p14="http://schemas.microsoft.com/office/powerpoint/2010/main" val="609387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Physical Equilibrium</a:t>
            </a:r>
          </a:p>
        </p:txBody>
      </p:sp>
      <p:sp>
        <p:nvSpPr>
          <p:cNvPr id="3" name="Content Placeholder 2"/>
          <p:cNvSpPr>
            <a:spLocks noGrp="1"/>
          </p:cNvSpPr>
          <p:nvPr>
            <p:ph idx="1"/>
          </p:nvPr>
        </p:nvSpPr>
        <p:spPr/>
        <p:txBody>
          <a:bodyPr/>
          <a:lstStyle/>
          <a:p>
            <a:r>
              <a:rPr lang="en-AU" b="1" dirty="0"/>
              <a:t>Vapour Pressure</a:t>
            </a:r>
            <a:br>
              <a:rPr lang="en-AU" b="1" dirty="0"/>
            </a:br>
            <a:br>
              <a:rPr lang="en-AU" b="1" dirty="0"/>
            </a:br>
            <a:r>
              <a:rPr lang="en-AU" i="1" dirty="0"/>
              <a:t>Explain how the diagram shows equilibrium.</a:t>
            </a:r>
            <a:br>
              <a:rPr lang="en-AU" i="1" dirty="0"/>
            </a:br>
            <a:br>
              <a:rPr lang="en-AU" i="1" dirty="0"/>
            </a:br>
            <a:endParaRPr lang="en-AU" i="1" dirty="0"/>
          </a:p>
          <a:p>
            <a:br>
              <a:rPr lang="en-AU" i="1" dirty="0"/>
            </a:br>
            <a:br>
              <a:rPr lang="en-AU" i="1" dirty="0"/>
            </a:br>
            <a:r>
              <a:rPr lang="en-AU" i="1" dirty="0"/>
              <a:t>Write an equation for this reaction.</a:t>
            </a:r>
            <a:br>
              <a:rPr lang="en-AU" i="1" dirty="0"/>
            </a:br>
            <a:br>
              <a:rPr lang="en-AU" i="1" dirty="0"/>
            </a:br>
            <a:br>
              <a:rPr lang="en-AU" i="1" dirty="0"/>
            </a:br>
            <a:br>
              <a:rPr lang="en-AU" i="1" dirty="0"/>
            </a:br>
            <a:endParaRPr lang="en-AU" b="1" dirty="0"/>
          </a:p>
        </p:txBody>
      </p:sp>
      <p:pic>
        <p:nvPicPr>
          <p:cNvPr id="4" name="Picture 2" descr="http://www.teachnlearnchem.com/Vapor_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14015" y="2286000"/>
            <a:ext cx="4634052" cy="358986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057899" y="1215920"/>
            <a:ext cx="6315075" cy="646331"/>
          </a:xfrm>
          <a:prstGeom prst="rect">
            <a:avLst/>
          </a:prstGeom>
          <a:noFill/>
        </p:spPr>
        <p:txBody>
          <a:bodyPr wrap="square" rtlCol="0">
            <a:spAutoFit/>
          </a:bodyPr>
          <a:lstStyle/>
          <a:p>
            <a:r>
              <a:rPr lang="en-AU" b="1" dirty="0"/>
              <a:t>Physical change: </a:t>
            </a:r>
            <a:r>
              <a:rPr lang="en-AU" dirty="0"/>
              <a:t>A change where no new substances are formed</a:t>
            </a:r>
          </a:p>
          <a:p>
            <a:r>
              <a:rPr lang="en-AU" b="1" dirty="0"/>
              <a:t>Chemical change: </a:t>
            </a:r>
            <a:r>
              <a:rPr lang="en-AU" dirty="0"/>
              <a:t>A change that produces new substances</a:t>
            </a:r>
            <a:endParaRPr lang="en-AU" b="1" dirty="0"/>
          </a:p>
        </p:txBody>
      </p:sp>
    </p:spTree>
    <p:extLst>
      <p:ext uri="{BB962C8B-B14F-4D97-AF65-F5344CB8AC3E}">
        <p14:creationId xmlns:p14="http://schemas.microsoft.com/office/powerpoint/2010/main" val="11182727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Reaction rates</a:t>
            </a:r>
          </a:p>
        </p:txBody>
      </p:sp>
      <p:sp>
        <p:nvSpPr>
          <p:cNvPr id="3" name="Content Placeholder 2"/>
          <p:cNvSpPr>
            <a:spLocks noGrp="1"/>
          </p:cNvSpPr>
          <p:nvPr>
            <p:ph idx="1"/>
          </p:nvPr>
        </p:nvSpPr>
        <p:spPr/>
        <p:txBody>
          <a:bodyPr/>
          <a:lstStyle/>
          <a:p>
            <a:r>
              <a:rPr lang="en-AU" b="1" dirty="0"/>
              <a:t>Collision theory: </a:t>
            </a:r>
            <a:r>
              <a:rPr lang="en-AU" dirty="0"/>
              <a:t>In order for particles to react, they need to collide with correct orientation and sufficient energy to overcome the activation energy.</a:t>
            </a:r>
          </a:p>
          <a:p>
            <a:endParaRPr lang="en-AU" dirty="0"/>
          </a:p>
          <a:p>
            <a:r>
              <a:rPr lang="en-AU" b="1" dirty="0"/>
              <a:t>Energy profile diagrams:</a:t>
            </a:r>
          </a:p>
          <a:p>
            <a:pPr marL="0" indent="0">
              <a:buNone/>
            </a:pPr>
            <a:endParaRPr lang="en-AU" dirty="0"/>
          </a:p>
          <a:p>
            <a:pPr marL="0" indent="0">
              <a:buNone/>
            </a:pPr>
            <a:endParaRPr lang="en-AU" dirty="0"/>
          </a:p>
        </p:txBody>
      </p:sp>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771442" y="4047067"/>
            <a:ext cx="4384557" cy="2810933"/>
          </a:xfrm>
          <a:prstGeom prst="rect">
            <a:avLst/>
          </a:prstGeom>
        </p:spPr>
      </p:pic>
      <p:pic>
        <p:nvPicPr>
          <p:cNvPr id="7" name="Picture 6"/>
          <p:cNvPicPr>
            <a:picLocks noChangeAspect="1"/>
          </p:cNvPicPr>
          <p:nvPr/>
        </p:nvPicPr>
        <p:blipFill>
          <a:blip r:embed="rId3"/>
          <a:stretch>
            <a:fillRect/>
          </a:stretch>
        </p:blipFill>
        <p:spPr>
          <a:xfrm>
            <a:off x="6672907" y="4047066"/>
            <a:ext cx="4071293" cy="2810933"/>
          </a:xfrm>
          <a:prstGeom prst="rect">
            <a:avLst/>
          </a:prstGeom>
        </p:spPr>
      </p:pic>
    </p:spTree>
    <p:extLst>
      <p:ext uri="{BB962C8B-B14F-4D97-AF65-F5344CB8AC3E}">
        <p14:creationId xmlns:p14="http://schemas.microsoft.com/office/powerpoint/2010/main" val="18519432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Physical Equilibrium</a:t>
            </a:r>
          </a:p>
        </p:txBody>
      </p:sp>
      <p:sp>
        <p:nvSpPr>
          <p:cNvPr id="3" name="Content Placeholder 2"/>
          <p:cNvSpPr>
            <a:spLocks noGrp="1"/>
          </p:cNvSpPr>
          <p:nvPr>
            <p:ph idx="1"/>
          </p:nvPr>
        </p:nvSpPr>
        <p:spPr>
          <a:xfrm>
            <a:off x="1024128" y="2286000"/>
            <a:ext cx="5190405" cy="4023360"/>
          </a:xfrm>
        </p:spPr>
        <p:txBody>
          <a:bodyPr/>
          <a:lstStyle/>
          <a:p>
            <a:r>
              <a:rPr lang="en-AU" b="1" dirty="0"/>
              <a:t>Saturated solutions</a:t>
            </a:r>
            <a:br>
              <a:rPr lang="en-AU" b="1" dirty="0"/>
            </a:br>
            <a:br>
              <a:rPr lang="en-AU" b="1" dirty="0"/>
            </a:br>
            <a:r>
              <a:rPr lang="en-AU" i="1" dirty="0"/>
              <a:t>The diagram to the right shows a saturated solution of silver chloride.</a:t>
            </a:r>
            <a:br>
              <a:rPr lang="en-AU" i="1" dirty="0"/>
            </a:br>
            <a:br>
              <a:rPr lang="en-AU" i="1" dirty="0"/>
            </a:br>
            <a:r>
              <a:rPr lang="en-AU" i="1" dirty="0"/>
              <a:t>Would it be right to say that a solutes stops dissolving in saturated solutions? Explain.</a:t>
            </a:r>
            <a:endParaRPr lang="en-AU" b="1" dirty="0"/>
          </a:p>
        </p:txBody>
      </p:sp>
      <p:pic>
        <p:nvPicPr>
          <p:cNvPr id="5" name="Picture 2" descr="http://scienceattech.com/html_pages/CHM_111_SolubilityEquilibrium_r2_html_3fa998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2667" y="2368021"/>
            <a:ext cx="5145616" cy="3309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34523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Do all systems form equilibrium?</a:t>
            </a:r>
          </a:p>
        </p:txBody>
      </p:sp>
      <p:sp>
        <p:nvSpPr>
          <p:cNvPr id="3" name="Content Placeholder 2"/>
          <p:cNvSpPr>
            <a:spLocks noGrp="1"/>
          </p:cNvSpPr>
          <p:nvPr>
            <p:ph idx="1"/>
          </p:nvPr>
        </p:nvSpPr>
        <p:spPr>
          <a:xfrm>
            <a:off x="1024129" y="2286000"/>
            <a:ext cx="5490971" cy="4023360"/>
          </a:xfrm>
        </p:spPr>
        <p:txBody>
          <a:bodyPr/>
          <a:lstStyle/>
          <a:p>
            <a:r>
              <a:rPr lang="en-AU" dirty="0"/>
              <a:t>For a system to form dynamic equilibrium there need to be two conditions:</a:t>
            </a:r>
          </a:p>
          <a:p>
            <a:pPr lvl="1"/>
            <a:r>
              <a:rPr lang="en-AU" b="1" dirty="0"/>
              <a:t>1) </a:t>
            </a:r>
            <a:r>
              <a:rPr lang="en-AU" dirty="0"/>
              <a:t>The reaction is </a:t>
            </a:r>
            <a:r>
              <a:rPr lang="en-AU" i="1" dirty="0"/>
              <a:t>reversible</a:t>
            </a:r>
            <a:endParaRPr lang="en-AU" dirty="0"/>
          </a:p>
          <a:p>
            <a:pPr lvl="1"/>
            <a:r>
              <a:rPr lang="en-AU" b="1" dirty="0"/>
              <a:t>2) </a:t>
            </a:r>
            <a:r>
              <a:rPr lang="en-AU" dirty="0"/>
              <a:t>The system is </a:t>
            </a:r>
            <a:r>
              <a:rPr lang="en-AU" i="1" dirty="0"/>
              <a:t>closed</a:t>
            </a:r>
            <a:endParaRPr lang="en-AU" dirty="0"/>
          </a:p>
        </p:txBody>
      </p:sp>
      <p:pic>
        <p:nvPicPr>
          <p:cNvPr id="4" name="Picture 3"/>
          <p:cNvPicPr>
            <a:picLocks noChangeAspect="1"/>
          </p:cNvPicPr>
          <p:nvPr/>
        </p:nvPicPr>
        <p:blipFill rotWithShape="1">
          <a:blip r:embed="rId2"/>
          <a:srcRect l="-717" t="-764" r="-104" b="-1311"/>
          <a:stretch/>
        </p:blipFill>
        <p:spPr>
          <a:xfrm>
            <a:off x="7058025" y="2286000"/>
            <a:ext cx="4438650" cy="4248149"/>
          </a:xfrm>
          <a:prstGeom prst="rect">
            <a:avLst/>
          </a:prstGeom>
        </p:spPr>
      </p:pic>
      <p:sp>
        <p:nvSpPr>
          <p:cNvPr id="6" name="TextBox 5"/>
          <p:cNvSpPr txBox="1"/>
          <p:nvPr/>
        </p:nvSpPr>
        <p:spPr>
          <a:xfrm>
            <a:off x="1024128" y="4297680"/>
            <a:ext cx="6315075" cy="1323439"/>
          </a:xfrm>
          <a:prstGeom prst="rect">
            <a:avLst/>
          </a:prstGeom>
          <a:noFill/>
        </p:spPr>
        <p:txBody>
          <a:bodyPr wrap="square" rtlCol="0">
            <a:spAutoFit/>
          </a:bodyPr>
          <a:lstStyle/>
          <a:p>
            <a:r>
              <a:rPr lang="en-AU" sz="1600" b="1" dirty="0"/>
              <a:t>Open system: </a:t>
            </a:r>
            <a:br>
              <a:rPr lang="en-AU" sz="1600" b="1" dirty="0"/>
            </a:br>
            <a:r>
              <a:rPr lang="en-AU" sz="1600" dirty="0"/>
              <a:t>A chemical system in which substances are able to enter or leave</a:t>
            </a:r>
          </a:p>
          <a:p>
            <a:br>
              <a:rPr lang="en-AU" sz="1600" b="1" dirty="0"/>
            </a:br>
            <a:r>
              <a:rPr lang="en-AU" sz="1600" b="1" dirty="0"/>
              <a:t>Closed system: </a:t>
            </a:r>
            <a:br>
              <a:rPr lang="en-AU" sz="1600" b="1" dirty="0"/>
            </a:br>
            <a:r>
              <a:rPr lang="en-AU" sz="1600" dirty="0"/>
              <a:t>A chemical system in which no substances are able to enter or leave</a:t>
            </a:r>
          </a:p>
        </p:txBody>
      </p:sp>
    </p:spTree>
    <p:extLst>
      <p:ext uri="{BB962C8B-B14F-4D97-AF65-F5344CB8AC3E}">
        <p14:creationId xmlns:p14="http://schemas.microsoft.com/office/powerpoint/2010/main" val="406139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Do all systems form equilibrium?</a:t>
            </a:r>
          </a:p>
        </p:txBody>
      </p:sp>
      <p:sp>
        <p:nvSpPr>
          <p:cNvPr id="3" name="Content Placeholder 2"/>
          <p:cNvSpPr>
            <a:spLocks noGrp="1"/>
          </p:cNvSpPr>
          <p:nvPr>
            <p:ph idx="1"/>
          </p:nvPr>
        </p:nvSpPr>
        <p:spPr>
          <a:xfrm>
            <a:off x="1024129" y="2286000"/>
            <a:ext cx="10234421" cy="4457700"/>
          </a:xfrm>
        </p:spPr>
        <p:txBody>
          <a:bodyPr>
            <a:normAutofit/>
          </a:bodyPr>
          <a:lstStyle/>
          <a:p>
            <a:r>
              <a:rPr lang="en-AU" b="1" dirty="0"/>
              <a:t>Example: </a:t>
            </a:r>
            <a:r>
              <a:rPr lang="en-AU" dirty="0"/>
              <a:t> 	3 Fe(s)  +  4 H</a:t>
            </a:r>
            <a:r>
              <a:rPr lang="en-AU" baseline="-25000" dirty="0"/>
              <a:t>2</a:t>
            </a:r>
            <a:r>
              <a:rPr lang="en-AU" dirty="0"/>
              <a:t>O(g)  ⇌  Fe</a:t>
            </a:r>
            <a:r>
              <a:rPr lang="en-AU" baseline="-25000" dirty="0"/>
              <a:t>3</a:t>
            </a:r>
            <a:r>
              <a:rPr lang="en-AU" dirty="0"/>
              <a:t>O</a:t>
            </a:r>
            <a:r>
              <a:rPr lang="en-AU" baseline="-25000" dirty="0"/>
              <a:t>4</a:t>
            </a:r>
            <a:r>
              <a:rPr lang="en-AU" dirty="0"/>
              <a:t>(s)  +  4 H</a:t>
            </a:r>
            <a:r>
              <a:rPr lang="en-AU" baseline="-25000" dirty="0"/>
              <a:t>2</a:t>
            </a:r>
            <a:r>
              <a:rPr lang="en-AU" dirty="0"/>
              <a:t>(g)</a:t>
            </a:r>
          </a:p>
          <a:p>
            <a:endParaRPr lang="en-AU" b="1" dirty="0"/>
          </a:p>
          <a:p>
            <a:endParaRPr lang="en-AU" b="1" dirty="0"/>
          </a:p>
          <a:p>
            <a:endParaRPr lang="en-AU" b="1" dirty="0"/>
          </a:p>
          <a:p>
            <a:endParaRPr lang="en-AU" b="1" dirty="0"/>
          </a:p>
          <a:p>
            <a:endParaRPr lang="en-AU" b="1" dirty="0"/>
          </a:p>
          <a:p>
            <a:endParaRPr lang="en-AU" b="1" dirty="0"/>
          </a:p>
          <a:p>
            <a:r>
              <a:rPr lang="en-AU" dirty="0"/>
              <a:t>By passing steam over the iron you can form Fe</a:t>
            </a:r>
            <a:r>
              <a:rPr lang="en-AU" baseline="-25000" dirty="0"/>
              <a:t>3</a:t>
            </a:r>
            <a:r>
              <a:rPr lang="en-AU" dirty="0"/>
              <a:t>O</a:t>
            </a:r>
            <a:r>
              <a:rPr lang="en-AU" baseline="-25000" dirty="0"/>
              <a:t>4</a:t>
            </a:r>
            <a:r>
              <a:rPr lang="en-AU" dirty="0"/>
              <a:t>. The hydrogen is swept away by the steam. Although the reaction is theoretically reversible, the H</a:t>
            </a:r>
            <a:r>
              <a:rPr lang="en-AU" baseline="-25000" dirty="0"/>
              <a:t>2</a:t>
            </a:r>
            <a:r>
              <a:rPr lang="en-AU" dirty="0"/>
              <a:t> is removed before it can react with the Fe</a:t>
            </a:r>
            <a:r>
              <a:rPr lang="en-AU" baseline="-25000" dirty="0"/>
              <a:t>3</a:t>
            </a:r>
            <a:r>
              <a:rPr lang="en-AU" dirty="0"/>
              <a:t>O</a:t>
            </a:r>
            <a:r>
              <a:rPr lang="en-AU" baseline="-25000" dirty="0"/>
              <a:t>4</a:t>
            </a:r>
            <a:r>
              <a:rPr lang="en-AU" dirty="0"/>
              <a:t>. This is an </a:t>
            </a:r>
            <a:r>
              <a:rPr lang="en-AU" b="1" u="sng" dirty="0"/>
              <a:t>open system</a:t>
            </a:r>
            <a:r>
              <a:rPr lang="en-AU" dirty="0"/>
              <a:t> and it will </a:t>
            </a:r>
            <a:r>
              <a:rPr lang="en-AU" b="1" i="1" u="sng" dirty="0"/>
              <a:t>not</a:t>
            </a:r>
            <a:r>
              <a:rPr lang="en-AU" dirty="0"/>
              <a:t> reach equilibrium.</a:t>
            </a:r>
          </a:p>
        </p:txBody>
      </p:sp>
      <p:pic>
        <p:nvPicPr>
          <p:cNvPr id="17410" name="Picture 2" descr="http://www.chemguide.co.uk/physical/equilibria/fe3o4diag1.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5277" y="2945683"/>
            <a:ext cx="7368865" cy="2301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65733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Changes to concentration</a:t>
            </a:r>
          </a:p>
        </p:txBody>
      </p:sp>
      <p:sp>
        <p:nvSpPr>
          <p:cNvPr id="3" name="Content Placeholder 2"/>
          <p:cNvSpPr>
            <a:spLocks noGrp="1"/>
          </p:cNvSpPr>
          <p:nvPr>
            <p:ph idx="1"/>
          </p:nvPr>
        </p:nvSpPr>
        <p:spPr/>
        <p:txBody>
          <a:bodyPr/>
          <a:lstStyle/>
          <a:p>
            <a:r>
              <a:rPr lang="en-AU" dirty="0"/>
              <a:t>In this experiment we will investigation how </a:t>
            </a:r>
            <a:r>
              <a:rPr lang="en-AU" b="1" dirty="0"/>
              <a:t>concentration</a:t>
            </a:r>
            <a:r>
              <a:rPr lang="en-AU" dirty="0"/>
              <a:t> affects the equilibrium between potassium chromate (K</a:t>
            </a:r>
            <a:r>
              <a:rPr lang="en-AU" baseline="-25000" dirty="0"/>
              <a:t>2</a:t>
            </a:r>
            <a:r>
              <a:rPr lang="en-AU" dirty="0"/>
              <a:t>CrO</a:t>
            </a:r>
            <a:r>
              <a:rPr lang="en-AU" baseline="-25000" dirty="0"/>
              <a:t>4</a:t>
            </a:r>
            <a:r>
              <a:rPr lang="en-AU" dirty="0"/>
              <a:t>) and potassium dichromate (K</a:t>
            </a:r>
            <a:r>
              <a:rPr lang="en-AU" baseline="-25000" dirty="0"/>
              <a:t>2</a:t>
            </a:r>
            <a:r>
              <a:rPr lang="en-AU" dirty="0"/>
              <a:t>Cr</a:t>
            </a:r>
            <a:r>
              <a:rPr lang="en-AU" baseline="-25000" dirty="0"/>
              <a:t>2</a:t>
            </a:r>
            <a:r>
              <a:rPr lang="en-AU" dirty="0"/>
              <a:t>O</a:t>
            </a:r>
            <a:r>
              <a:rPr lang="en-AU" baseline="-25000" dirty="0"/>
              <a:t>7</a:t>
            </a:r>
            <a:r>
              <a:rPr lang="en-AU" dirty="0"/>
              <a:t>).</a:t>
            </a:r>
          </a:p>
          <a:p>
            <a:endParaRPr lang="en-AU" dirty="0"/>
          </a:p>
          <a:p>
            <a:r>
              <a:rPr lang="en-AU" dirty="0"/>
              <a:t>These two species exist in equilibrium with each other:</a:t>
            </a:r>
          </a:p>
          <a:p>
            <a:r>
              <a:rPr lang="en-AU" b="1" dirty="0"/>
              <a:t> 	2 CrO</a:t>
            </a:r>
            <a:r>
              <a:rPr lang="en-AU" b="1" baseline="-25000" dirty="0"/>
              <a:t>4</a:t>
            </a:r>
            <a:r>
              <a:rPr lang="en-AU" b="1" baseline="30000" dirty="0"/>
              <a:t>2-</a:t>
            </a:r>
            <a:r>
              <a:rPr lang="en-AU" b="1" dirty="0"/>
              <a:t> + 2 H</a:t>
            </a:r>
            <a:r>
              <a:rPr lang="en-AU" b="1" baseline="30000" dirty="0"/>
              <a:t>+</a:t>
            </a:r>
            <a:r>
              <a:rPr lang="en-AU" b="1" dirty="0"/>
              <a:t> ⇌ Cr</a:t>
            </a:r>
            <a:r>
              <a:rPr lang="en-AU" b="1" baseline="-25000" dirty="0"/>
              <a:t>2</a:t>
            </a:r>
            <a:r>
              <a:rPr lang="en-AU" b="1" dirty="0"/>
              <a:t>O</a:t>
            </a:r>
            <a:r>
              <a:rPr lang="en-AU" b="1" baseline="-25000" dirty="0"/>
              <a:t>7</a:t>
            </a:r>
            <a:r>
              <a:rPr lang="en-AU" b="1" baseline="30000" dirty="0"/>
              <a:t>2-</a:t>
            </a:r>
            <a:r>
              <a:rPr lang="en-AU" b="1" dirty="0"/>
              <a:t>  +  H</a:t>
            </a:r>
            <a:r>
              <a:rPr lang="en-AU" b="1" baseline="-25000" dirty="0"/>
              <a:t>2</a:t>
            </a:r>
            <a:r>
              <a:rPr lang="en-AU" b="1" dirty="0"/>
              <a:t>O</a:t>
            </a:r>
          </a:p>
          <a:p>
            <a:r>
              <a:rPr lang="en-AU" dirty="0"/>
              <a:t>            yellow                 orange</a:t>
            </a:r>
          </a:p>
        </p:txBody>
      </p:sp>
      <p:pic>
        <p:nvPicPr>
          <p:cNvPr id="4" name="Picture 2" descr="http://upload.wikimedia.org/wikipedia/commons/8/86/Chromate_dichromate_equilibrium.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flipH="1">
            <a:off x="8394700" y="3340100"/>
            <a:ext cx="2782916" cy="19679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29118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1803400" y="444500"/>
            <a:ext cx="8572500" cy="5956300"/>
          </a:xfrm>
          <a:prstGeom prst="rect">
            <a:avLst/>
          </a:prstGeom>
        </p:spPr>
      </p:pic>
    </p:spTree>
    <p:extLst>
      <p:ext uri="{BB962C8B-B14F-4D97-AF65-F5344CB8AC3E}">
        <p14:creationId xmlns:p14="http://schemas.microsoft.com/office/powerpoint/2010/main" val="10972907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Changes to concentration</a:t>
            </a:r>
          </a:p>
        </p:txBody>
      </p:sp>
      <p:sp>
        <p:nvSpPr>
          <p:cNvPr id="3" name="Content Placeholder 2"/>
          <p:cNvSpPr>
            <a:spLocks noGrp="1"/>
          </p:cNvSpPr>
          <p:nvPr>
            <p:ph idx="1"/>
          </p:nvPr>
        </p:nvSpPr>
        <p:spPr/>
        <p:txBody>
          <a:bodyPr/>
          <a:lstStyle/>
          <a:p>
            <a:r>
              <a:rPr lang="en-AU" dirty="0"/>
              <a:t>What evidence is there that the system is in dynamic equilibrium prior to adding HCℓ or NaOH?</a:t>
            </a:r>
            <a:br>
              <a:rPr lang="en-AU" dirty="0"/>
            </a:br>
            <a:br>
              <a:rPr lang="en-AU" dirty="0"/>
            </a:br>
            <a:br>
              <a:rPr lang="en-AU" dirty="0"/>
            </a:br>
            <a:br>
              <a:rPr lang="en-AU" dirty="0"/>
            </a:br>
            <a:r>
              <a:rPr lang="en-AU" dirty="0"/>
              <a:t>What evidence is there that adding HCℓ or NaOH temporarily disrupts equilibrium?</a:t>
            </a:r>
            <a:endParaRPr lang="en-US" dirty="0"/>
          </a:p>
        </p:txBody>
      </p:sp>
      <p:sp>
        <p:nvSpPr>
          <p:cNvPr id="5" name="TextBox 4"/>
          <p:cNvSpPr txBox="1"/>
          <p:nvPr/>
        </p:nvSpPr>
        <p:spPr>
          <a:xfrm>
            <a:off x="1584315" y="3156284"/>
            <a:ext cx="9971129" cy="369332"/>
          </a:xfrm>
          <a:prstGeom prst="rect">
            <a:avLst/>
          </a:prstGeom>
          <a:noFill/>
        </p:spPr>
        <p:txBody>
          <a:bodyPr wrap="square" rtlCol="0">
            <a:spAutoFit/>
          </a:bodyPr>
          <a:lstStyle/>
          <a:p>
            <a:r>
              <a:rPr lang="en-US" i="1" dirty="0">
                <a:solidFill>
                  <a:srgbClr val="FF0000"/>
                </a:solidFill>
              </a:rPr>
              <a:t>The </a:t>
            </a:r>
            <a:r>
              <a:rPr lang="en-US" i="1" dirty="0" err="1">
                <a:solidFill>
                  <a:srgbClr val="FF0000"/>
                </a:solidFill>
              </a:rPr>
              <a:t>colour</a:t>
            </a:r>
            <a:r>
              <a:rPr lang="en-US" i="1" dirty="0">
                <a:solidFill>
                  <a:srgbClr val="FF0000"/>
                </a:solidFill>
              </a:rPr>
              <a:t> of the solution was constant (unchanging)</a:t>
            </a:r>
          </a:p>
        </p:txBody>
      </p:sp>
      <p:sp>
        <p:nvSpPr>
          <p:cNvPr id="6" name="TextBox 5"/>
          <p:cNvSpPr txBox="1"/>
          <p:nvPr/>
        </p:nvSpPr>
        <p:spPr>
          <a:xfrm>
            <a:off x="1522959" y="4390119"/>
            <a:ext cx="9971129" cy="369332"/>
          </a:xfrm>
          <a:prstGeom prst="rect">
            <a:avLst/>
          </a:prstGeom>
          <a:noFill/>
        </p:spPr>
        <p:txBody>
          <a:bodyPr wrap="square" rtlCol="0">
            <a:spAutoFit/>
          </a:bodyPr>
          <a:lstStyle/>
          <a:p>
            <a:r>
              <a:rPr lang="en-US" i="1" dirty="0">
                <a:solidFill>
                  <a:srgbClr val="FF0000"/>
                </a:solidFill>
              </a:rPr>
              <a:t>Changes in </a:t>
            </a:r>
            <a:r>
              <a:rPr lang="en-US" i="1" dirty="0" err="1">
                <a:solidFill>
                  <a:srgbClr val="FF0000"/>
                </a:solidFill>
              </a:rPr>
              <a:t>colour</a:t>
            </a:r>
            <a:r>
              <a:rPr lang="en-US" i="1" dirty="0">
                <a:solidFill>
                  <a:srgbClr val="FF0000"/>
                </a:solidFill>
              </a:rPr>
              <a:t> were observed, indicating that the concentrations of CrO</a:t>
            </a:r>
            <a:r>
              <a:rPr lang="en-US" i="1" baseline="-25000" dirty="0">
                <a:solidFill>
                  <a:srgbClr val="FF0000"/>
                </a:solidFill>
              </a:rPr>
              <a:t>4</a:t>
            </a:r>
            <a:r>
              <a:rPr lang="en-US" i="1" baseline="30000" dirty="0">
                <a:solidFill>
                  <a:srgbClr val="FF0000"/>
                </a:solidFill>
              </a:rPr>
              <a:t>2-</a:t>
            </a:r>
            <a:r>
              <a:rPr lang="en-US" i="1" dirty="0">
                <a:solidFill>
                  <a:srgbClr val="FF0000"/>
                </a:solidFill>
              </a:rPr>
              <a:t> and Cr</a:t>
            </a:r>
            <a:r>
              <a:rPr lang="en-US" i="1" baseline="-25000" dirty="0">
                <a:solidFill>
                  <a:srgbClr val="FF0000"/>
                </a:solidFill>
              </a:rPr>
              <a:t>2</a:t>
            </a:r>
            <a:r>
              <a:rPr lang="en-US" i="1" dirty="0">
                <a:solidFill>
                  <a:srgbClr val="FF0000"/>
                </a:solidFill>
              </a:rPr>
              <a:t>O</a:t>
            </a:r>
            <a:r>
              <a:rPr lang="en-US" i="1" baseline="-25000" dirty="0">
                <a:solidFill>
                  <a:srgbClr val="FF0000"/>
                </a:solidFill>
              </a:rPr>
              <a:t>7</a:t>
            </a:r>
            <a:r>
              <a:rPr lang="en-US" i="1" baseline="30000" dirty="0">
                <a:solidFill>
                  <a:srgbClr val="FF0000"/>
                </a:solidFill>
              </a:rPr>
              <a:t>2-</a:t>
            </a:r>
            <a:r>
              <a:rPr lang="en-US" i="1" dirty="0">
                <a:solidFill>
                  <a:srgbClr val="FF0000"/>
                </a:solidFill>
              </a:rPr>
              <a:t> were changing</a:t>
            </a:r>
          </a:p>
        </p:txBody>
      </p:sp>
    </p:spTree>
    <p:extLst>
      <p:ext uri="{BB962C8B-B14F-4D97-AF65-F5344CB8AC3E}">
        <p14:creationId xmlns:p14="http://schemas.microsoft.com/office/powerpoint/2010/main" val="4114176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 </a:t>
            </a:r>
            <a:r>
              <a:rPr lang="en-US" dirty="0" err="1"/>
              <a:t>Châtelier’s</a:t>
            </a:r>
            <a:r>
              <a:rPr lang="en-US" dirty="0"/>
              <a:t> principle </a:t>
            </a:r>
          </a:p>
        </p:txBody>
      </p:sp>
      <p:sp>
        <p:nvSpPr>
          <p:cNvPr id="3" name="Content Placeholder 2"/>
          <p:cNvSpPr>
            <a:spLocks noGrp="1"/>
          </p:cNvSpPr>
          <p:nvPr>
            <p:ph idx="1"/>
          </p:nvPr>
        </p:nvSpPr>
        <p:spPr>
          <a:xfrm>
            <a:off x="541867" y="2286000"/>
            <a:ext cx="11379199" cy="4023360"/>
          </a:xfrm>
        </p:spPr>
        <p:txBody>
          <a:bodyPr>
            <a:normAutofit/>
          </a:bodyPr>
          <a:lstStyle/>
          <a:p>
            <a:r>
              <a:rPr lang="en-US" dirty="0"/>
              <a:t>Le </a:t>
            </a:r>
            <a:r>
              <a:rPr lang="en-US" dirty="0" err="1"/>
              <a:t>Châtelier’s</a:t>
            </a:r>
            <a:r>
              <a:rPr lang="en-US" dirty="0"/>
              <a:t> principle is a useful tool for </a:t>
            </a:r>
            <a:r>
              <a:rPr lang="en-US" b="1" u="sng" dirty="0"/>
              <a:t>predicting</a:t>
            </a:r>
            <a:r>
              <a:rPr lang="en-US" dirty="0"/>
              <a:t> the effects of changes to systems at equilibrium.</a:t>
            </a:r>
          </a:p>
          <a:p>
            <a:endParaRPr lang="en-US" dirty="0"/>
          </a:p>
          <a:p>
            <a:r>
              <a:rPr lang="en-US" dirty="0"/>
              <a:t>It states:</a:t>
            </a:r>
          </a:p>
          <a:p>
            <a:r>
              <a:rPr lang="en-US" sz="2800" b="1" dirty="0"/>
              <a:t>“If a system at equilibrium is subject to a change in conditions, then the system will behave in such a way as to partially counteract the change.”</a:t>
            </a:r>
          </a:p>
          <a:p>
            <a:endParaRPr lang="en-US" dirty="0"/>
          </a:p>
          <a:p>
            <a:r>
              <a:rPr lang="en-US" dirty="0"/>
              <a:t>Le </a:t>
            </a:r>
            <a:r>
              <a:rPr lang="en-US" dirty="0" err="1"/>
              <a:t>Châtelier’s</a:t>
            </a:r>
            <a:r>
              <a:rPr lang="en-US" dirty="0"/>
              <a:t> principle </a:t>
            </a:r>
            <a:r>
              <a:rPr lang="en-US" b="1" dirty="0"/>
              <a:t>predicts</a:t>
            </a:r>
            <a:r>
              <a:rPr lang="en-US" dirty="0"/>
              <a:t> </a:t>
            </a:r>
            <a:r>
              <a:rPr lang="en-US" b="1" dirty="0"/>
              <a:t>how</a:t>
            </a:r>
            <a:r>
              <a:rPr lang="en-US" dirty="0"/>
              <a:t> a system will react, but does not </a:t>
            </a:r>
            <a:r>
              <a:rPr lang="en-US" b="1" dirty="0"/>
              <a:t>explain why </a:t>
            </a:r>
            <a:r>
              <a:rPr lang="en-US" dirty="0"/>
              <a:t>the system reacts in such a way. To </a:t>
            </a:r>
            <a:r>
              <a:rPr lang="en-US" u="sng" dirty="0"/>
              <a:t>explain</a:t>
            </a:r>
            <a:r>
              <a:rPr lang="en-US" dirty="0"/>
              <a:t> in written answers you will need to use collision theory</a:t>
            </a:r>
            <a:r>
              <a:rPr lang="en-US" i="1" dirty="0"/>
              <a:t>.</a:t>
            </a:r>
          </a:p>
        </p:txBody>
      </p:sp>
    </p:spTree>
    <p:extLst>
      <p:ext uri="{BB962C8B-B14F-4D97-AF65-F5344CB8AC3E}">
        <p14:creationId xmlns:p14="http://schemas.microsoft.com/office/powerpoint/2010/main" val="26666320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Applying L.C.P. to concentration</a:t>
            </a:r>
          </a:p>
        </p:txBody>
      </p:sp>
      <p:sp>
        <p:nvSpPr>
          <p:cNvPr id="3" name="Content Placeholder 2"/>
          <p:cNvSpPr>
            <a:spLocks noGrp="1"/>
          </p:cNvSpPr>
          <p:nvPr>
            <p:ph idx="1"/>
          </p:nvPr>
        </p:nvSpPr>
        <p:spPr>
          <a:xfrm>
            <a:off x="754436" y="2286000"/>
            <a:ext cx="10801009" cy="4023360"/>
          </a:xfrm>
        </p:spPr>
        <p:txBody>
          <a:bodyPr/>
          <a:lstStyle/>
          <a:p>
            <a:pPr algn="ctr"/>
            <a:r>
              <a:rPr lang="en-AU" b="1" dirty="0"/>
              <a:t>2 CrO</a:t>
            </a:r>
            <a:r>
              <a:rPr lang="en-AU" b="1" baseline="-25000" dirty="0"/>
              <a:t>4</a:t>
            </a:r>
            <a:r>
              <a:rPr lang="en-AU" b="1" baseline="30000" dirty="0"/>
              <a:t>2-</a:t>
            </a:r>
            <a:r>
              <a:rPr lang="en-AU" b="1" dirty="0"/>
              <a:t> + 2 H</a:t>
            </a:r>
            <a:r>
              <a:rPr lang="en-AU" b="1" baseline="30000" dirty="0"/>
              <a:t>+</a:t>
            </a:r>
            <a:r>
              <a:rPr lang="en-AU" b="1" dirty="0"/>
              <a:t> ⇌ Cr</a:t>
            </a:r>
            <a:r>
              <a:rPr lang="en-AU" b="1" baseline="-25000" dirty="0"/>
              <a:t>2</a:t>
            </a:r>
            <a:r>
              <a:rPr lang="en-AU" b="1" dirty="0"/>
              <a:t>O</a:t>
            </a:r>
            <a:r>
              <a:rPr lang="en-AU" b="1" baseline="-25000" dirty="0"/>
              <a:t>7</a:t>
            </a:r>
            <a:r>
              <a:rPr lang="en-AU" b="1" baseline="30000" dirty="0"/>
              <a:t>2-</a:t>
            </a:r>
            <a:r>
              <a:rPr lang="en-AU" b="1" dirty="0"/>
              <a:t>  +  H</a:t>
            </a:r>
            <a:r>
              <a:rPr lang="en-AU" b="1" baseline="-25000" dirty="0"/>
              <a:t>2</a:t>
            </a:r>
            <a:r>
              <a:rPr lang="en-AU" b="1" dirty="0"/>
              <a:t>O</a:t>
            </a:r>
          </a:p>
          <a:p>
            <a:endParaRPr lang="en-AU" b="1" dirty="0"/>
          </a:p>
          <a:p>
            <a:r>
              <a:rPr lang="en-AU" b="1" dirty="0"/>
              <a:t>Imposed change:</a:t>
            </a:r>
            <a:r>
              <a:rPr lang="en-AU" dirty="0"/>
              <a:t> Adding HCℓ increased the [H</a:t>
            </a:r>
            <a:r>
              <a:rPr lang="en-AU" baseline="30000" dirty="0"/>
              <a:t>+</a:t>
            </a:r>
            <a:r>
              <a:rPr lang="en-AU" dirty="0"/>
              <a:t>]		</a:t>
            </a:r>
            <a:r>
              <a:rPr lang="en-AU" i="1" dirty="0"/>
              <a:t>[H</a:t>
            </a:r>
            <a:r>
              <a:rPr lang="en-AU" i="1" baseline="30000" dirty="0"/>
              <a:t>+</a:t>
            </a:r>
            <a:r>
              <a:rPr lang="en-AU" i="1" dirty="0"/>
              <a:t>] = concentration of H</a:t>
            </a:r>
            <a:r>
              <a:rPr lang="en-AU" i="1" baseline="30000" dirty="0"/>
              <a:t>+</a:t>
            </a:r>
            <a:endParaRPr lang="en-AU" i="1" dirty="0"/>
          </a:p>
          <a:p>
            <a:endParaRPr lang="en-AU" b="1" dirty="0"/>
          </a:p>
          <a:p>
            <a:r>
              <a:rPr lang="en-AU" b="1" dirty="0"/>
              <a:t>Effect: </a:t>
            </a:r>
            <a:r>
              <a:rPr lang="en-AU" dirty="0"/>
              <a:t>The system shifted to the ____________ to ____________ the [H</a:t>
            </a:r>
            <a:r>
              <a:rPr lang="en-AU" baseline="30000" dirty="0"/>
              <a:t>+</a:t>
            </a:r>
            <a:r>
              <a:rPr lang="en-AU" dirty="0"/>
              <a:t>]</a:t>
            </a:r>
          </a:p>
          <a:p>
            <a:endParaRPr lang="en-AU" dirty="0"/>
          </a:p>
          <a:p>
            <a:r>
              <a:rPr lang="en-AU" dirty="0"/>
              <a:t>This caused the [__________] to increase, ∴ solution became more _____________</a:t>
            </a:r>
          </a:p>
        </p:txBody>
      </p:sp>
      <p:cxnSp>
        <p:nvCxnSpPr>
          <p:cNvPr id="5" name="Straight Arrow Connector 4"/>
          <p:cNvCxnSpPr/>
          <p:nvPr/>
        </p:nvCxnSpPr>
        <p:spPr>
          <a:xfrm>
            <a:off x="1295115" y="3709576"/>
            <a:ext cx="0" cy="515568"/>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4790668" y="4086822"/>
            <a:ext cx="1031063" cy="523220"/>
          </a:xfrm>
          <a:prstGeom prst="rect">
            <a:avLst/>
          </a:prstGeom>
          <a:noFill/>
        </p:spPr>
        <p:txBody>
          <a:bodyPr wrap="square" rtlCol="0">
            <a:spAutoFit/>
          </a:bodyPr>
          <a:lstStyle/>
          <a:p>
            <a:r>
              <a:rPr lang="en-US" sz="2800" i="1" dirty="0">
                <a:solidFill>
                  <a:srgbClr val="FF0000"/>
                </a:solidFill>
              </a:rPr>
              <a:t>right</a:t>
            </a:r>
          </a:p>
        </p:txBody>
      </p:sp>
      <p:sp>
        <p:nvSpPr>
          <p:cNvPr id="7" name="TextBox 6"/>
          <p:cNvSpPr txBox="1"/>
          <p:nvPr/>
        </p:nvSpPr>
        <p:spPr>
          <a:xfrm>
            <a:off x="6741140" y="4075749"/>
            <a:ext cx="1582803" cy="523220"/>
          </a:xfrm>
          <a:prstGeom prst="rect">
            <a:avLst/>
          </a:prstGeom>
          <a:noFill/>
        </p:spPr>
        <p:txBody>
          <a:bodyPr wrap="square" rtlCol="0">
            <a:spAutoFit/>
          </a:bodyPr>
          <a:lstStyle/>
          <a:p>
            <a:r>
              <a:rPr lang="en-US" sz="2800" i="1" dirty="0">
                <a:solidFill>
                  <a:srgbClr val="FF0000"/>
                </a:solidFill>
              </a:rPr>
              <a:t>decrease</a:t>
            </a:r>
          </a:p>
        </p:txBody>
      </p:sp>
      <p:sp>
        <p:nvSpPr>
          <p:cNvPr id="8" name="TextBox 7"/>
          <p:cNvSpPr txBox="1"/>
          <p:nvPr/>
        </p:nvSpPr>
        <p:spPr>
          <a:xfrm>
            <a:off x="2740168" y="4962134"/>
            <a:ext cx="1582803" cy="523220"/>
          </a:xfrm>
          <a:prstGeom prst="rect">
            <a:avLst/>
          </a:prstGeom>
          <a:noFill/>
        </p:spPr>
        <p:txBody>
          <a:bodyPr wrap="square" rtlCol="0">
            <a:spAutoFit/>
          </a:bodyPr>
          <a:lstStyle/>
          <a:p>
            <a:r>
              <a:rPr lang="en-US" sz="2800" i="1" dirty="0">
                <a:solidFill>
                  <a:srgbClr val="FF0000"/>
                </a:solidFill>
              </a:rPr>
              <a:t>Cr</a:t>
            </a:r>
            <a:r>
              <a:rPr lang="en-US" sz="2800" i="1" baseline="-25000" dirty="0">
                <a:solidFill>
                  <a:srgbClr val="FF0000"/>
                </a:solidFill>
              </a:rPr>
              <a:t>2</a:t>
            </a:r>
            <a:r>
              <a:rPr lang="en-US" sz="2800" i="1" dirty="0">
                <a:solidFill>
                  <a:srgbClr val="FF0000"/>
                </a:solidFill>
              </a:rPr>
              <a:t>O</a:t>
            </a:r>
            <a:r>
              <a:rPr lang="en-US" sz="2800" i="1" baseline="-25000" dirty="0">
                <a:solidFill>
                  <a:srgbClr val="FF0000"/>
                </a:solidFill>
              </a:rPr>
              <a:t>7</a:t>
            </a:r>
            <a:r>
              <a:rPr lang="en-US" sz="2800" i="1" baseline="30000" dirty="0">
                <a:solidFill>
                  <a:srgbClr val="FF0000"/>
                </a:solidFill>
              </a:rPr>
              <a:t>2-</a:t>
            </a:r>
            <a:endParaRPr lang="en-US" sz="2800" i="1" dirty="0">
              <a:solidFill>
                <a:srgbClr val="FF0000"/>
              </a:solidFill>
            </a:endParaRPr>
          </a:p>
        </p:txBody>
      </p:sp>
      <p:sp>
        <p:nvSpPr>
          <p:cNvPr id="9" name="TextBox 8"/>
          <p:cNvSpPr txBox="1"/>
          <p:nvPr/>
        </p:nvSpPr>
        <p:spPr>
          <a:xfrm>
            <a:off x="8730245" y="5047696"/>
            <a:ext cx="1582803" cy="523220"/>
          </a:xfrm>
          <a:prstGeom prst="rect">
            <a:avLst/>
          </a:prstGeom>
          <a:noFill/>
        </p:spPr>
        <p:txBody>
          <a:bodyPr wrap="square" rtlCol="0">
            <a:spAutoFit/>
          </a:bodyPr>
          <a:lstStyle/>
          <a:p>
            <a:r>
              <a:rPr lang="en-US" sz="2800" i="1" dirty="0">
                <a:solidFill>
                  <a:srgbClr val="FF0000"/>
                </a:solidFill>
              </a:rPr>
              <a:t>orange</a:t>
            </a:r>
          </a:p>
        </p:txBody>
      </p:sp>
    </p:spTree>
    <p:extLst>
      <p:ext uri="{BB962C8B-B14F-4D97-AF65-F5344CB8AC3E}">
        <p14:creationId xmlns:p14="http://schemas.microsoft.com/office/powerpoint/2010/main" val="1534578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Applying L.C.P. to concentration</a:t>
            </a:r>
          </a:p>
        </p:txBody>
      </p:sp>
      <p:sp>
        <p:nvSpPr>
          <p:cNvPr id="3" name="Content Placeholder 2"/>
          <p:cNvSpPr>
            <a:spLocks noGrp="1"/>
          </p:cNvSpPr>
          <p:nvPr>
            <p:ph idx="1"/>
          </p:nvPr>
        </p:nvSpPr>
        <p:spPr>
          <a:xfrm>
            <a:off x="754436" y="2286000"/>
            <a:ext cx="10801009" cy="4023360"/>
          </a:xfrm>
        </p:spPr>
        <p:txBody>
          <a:bodyPr/>
          <a:lstStyle/>
          <a:p>
            <a:pPr algn="ctr"/>
            <a:r>
              <a:rPr lang="en-AU" b="1" dirty="0"/>
              <a:t>2 CrO</a:t>
            </a:r>
            <a:r>
              <a:rPr lang="en-AU" b="1" baseline="-25000" dirty="0"/>
              <a:t>4</a:t>
            </a:r>
            <a:r>
              <a:rPr lang="en-AU" b="1" baseline="30000" dirty="0"/>
              <a:t>2-</a:t>
            </a:r>
            <a:r>
              <a:rPr lang="en-AU" b="1" dirty="0"/>
              <a:t> + 2 H</a:t>
            </a:r>
            <a:r>
              <a:rPr lang="en-AU" b="1" baseline="30000" dirty="0"/>
              <a:t>+</a:t>
            </a:r>
            <a:r>
              <a:rPr lang="en-AU" b="1" dirty="0"/>
              <a:t> ⇌ Cr</a:t>
            </a:r>
            <a:r>
              <a:rPr lang="en-AU" b="1" baseline="-25000" dirty="0"/>
              <a:t>2</a:t>
            </a:r>
            <a:r>
              <a:rPr lang="en-AU" b="1" dirty="0"/>
              <a:t>O</a:t>
            </a:r>
            <a:r>
              <a:rPr lang="en-AU" b="1" baseline="-25000" dirty="0"/>
              <a:t>7</a:t>
            </a:r>
            <a:r>
              <a:rPr lang="en-AU" b="1" baseline="30000" dirty="0"/>
              <a:t>2-</a:t>
            </a:r>
            <a:r>
              <a:rPr lang="en-AU" b="1" dirty="0"/>
              <a:t>  +  H</a:t>
            </a:r>
            <a:r>
              <a:rPr lang="en-AU" b="1" baseline="-25000" dirty="0"/>
              <a:t>2</a:t>
            </a:r>
            <a:r>
              <a:rPr lang="en-AU" b="1" dirty="0"/>
              <a:t>O</a:t>
            </a:r>
          </a:p>
          <a:p>
            <a:endParaRPr lang="en-AU" b="1" dirty="0"/>
          </a:p>
          <a:p>
            <a:r>
              <a:rPr lang="en-AU" b="1" dirty="0"/>
              <a:t>Imposed change:</a:t>
            </a:r>
            <a:r>
              <a:rPr lang="en-AU" dirty="0"/>
              <a:t> Adding NaOH decreased the [H</a:t>
            </a:r>
            <a:r>
              <a:rPr lang="en-AU" baseline="30000" dirty="0"/>
              <a:t>+</a:t>
            </a:r>
            <a:r>
              <a:rPr lang="en-AU" dirty="0"/>
              <a:t>]		</a:t>
            </a:r>
          </a:p>
          <a:p>
            <a:endParaRPr lang="en-AU" b="1" dirty="0"/>
          </a:p>
          <a:p>
            <a:r>
              <a:rPr lang="en-AU" b="1" dirty="0"/>
              <a:t>Effect: </a:t>
            </a:r>
            <a:r>
              <a:rPr lang="en-AU" dirty="0"/>
              <a:t>The system shifted to the ____________ to ____________ the [H</a:t>
            </a:r>
            <a:r>
              <a:rPr lang="en-AU" baseline="30000" dirty="0"/>
              <a:t>+</a:t>
            </a:r>
            <a:r>
              <a:rPr lang="en-AU" dirty="0"/>
              <a:t>]</a:t>
            </a:r>
          </a:p>
          <a:p>
            <a:endParaRPr lang="en-AU" dirty="0"/>
          </a:p>
          <a:p>
            <a:r>
              <a:rPr lang="en-AU" dirty="0"/>
              <a:t>This caused the [__________] to increase, ∴ solution became more _____________</a:t>
            </a:r>
          </a:p>
        </p:txBody>
      </p:sp>
      <p:cxnSp>
        <p:nvCxnSpPr>
          <p:cNvPr id="5" name="Straight Arrow Connector 4"/>
          <p:cNvCxnSpPr/>
          <p:nvPr/>
        </p:nvCxnSpPr>
        <p:spPr>
          <a:xfrm>
            <a:off x="1295115" y="3709576"/>
            <a:ext cx="0" cy="515568"/>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4790668" y="4086822"/>
            <a:ext cx="1031063" cy="523220"/>
          </a:xfrm>
          <a:prstGeom prst="rect">
            <a:avLst/>
          </a:prstGeom>
          <a:noFill/>
        </p:spPr>
        <p:txBody>
          <a:bodyPr wrap="square" rtlCol="0">
            <a:spAutoFit/>
          </a:bodyPr>
          <a:lstStyle/>
          <a:p>
            <a:r>
              <a:rPr lang="en-US" sz="2800" i="1" dirty="0">
                <a:solidFill>
                  <a:srgbClr val="FF0000"/>
                </a:solidFill>
              </a:rPr>
              <a:t>left</a:t>
            </a:r>
          </a:p>
        </p:txBody>
      </p:sp>
      <p:sp>
        <p:nvSpPr>
          <p:cNvPr id="7" name="TextBox 6"/>
          <p:cNvSpPr txBox="1"/>
          <p:nvPr/>
        </p:nvSpPr>
        <p:spPr>
          <a:xfrm>
            <a:off x="6741140" y="4075749"/>
            <a:ext cx="1582803" cy="523220"/>
          </a:xfrm>
          <a:prstGeom prst="rect">
            <a:avLst/>
          </a:prstGeom>
          <a:noFill/>
        </p:spPr>
        <p:txBody>
          <a:bodyPr wrap="square" rtlCol="0">
            <a:spAutoFit/>
          </a:bodyPr>
          <a:lstStyle/>
          <a:p>
            <a:r>
              <a:rPr lang="en-US" sz="2800" i="1" dirty="0">
                <a:solidFill>
                  <a:srgbClr val="FF0000"/>
                </a:solidFill>
              </a:rPr>
              <a:t>increase</a:t>
            </a:r>
          </a:p>
        </p:txBody>
      </p:sp>
      <p:sp>
        <p:nvSpPr>
          <p:cNvPr id="8" name="TextBox 7"/>
          <p:cNvSpPr txBox="1"/>
          <p:nvPr/>
        </p:nvSpPr>
        <p:spPr>
          <a:xfrm>
            <a:off x="2740168" y="4962134"/>
            <a:ext cx="1582803" cy="523220"/>
          </a:xfrm>
          <a:prstGeom prst="rect">
            <a:avLst/>
          </a:prstGeom>
          <a:noFill/>
        </p:spPr>
        <p:txBody>
          <a:bodyPr wrap="square" rtlCol="0">
            <a:spAutoFit/>
          </a:bodyPr>
          <a:lstStyle/>
          <a:p>
            <a:r>
              <a:rPr lang="en-US" sz="2800" i="1" dirty="0">
                <a:solidFill>
                  <a:srgbClr val="FF0000"/>
                </a:solidFill>
              </a:rPr>
              <a:t>CrO</a:t>
            </a:r>
            <a:r>
              <a:rPr lang="en-US" sz="2800" i="1" baseline="-25000" dirty="0">
                <a:solidFill>
                  <a:srgbClr val="FF0000"/>
                </a:solidFill>
              </a:rPr>
              <a:t>4</a:t>
            </a:r>
            <a:r>
              <a:rPr lang="en-US" sz="2800" i="1" baseline="30000" dirty="0">
                <a:solidFill>
                  <a:srgbClr val="FF0000"/>
                </a:solidFill>
              </a:rPr>
              <a:t>2-</a:t>
            </a:r>
            <a:endParaRPr lang="en-US" sz="2800" i="1" dirty="0">
              <a:solidFill>
                <a:srgbClr val="FF0000"/>
              </a:solidFill>
            </a:endParaRPr>
          </a:p>
        </p:txBody>
      </p:sp>
      <p:sp>
        <p:nvSpPr>
          <p:cNvPr id="9" name="TextBox 8"/>
          <p:cNvSpPr txBox="1"/>
          <p:nvPr/>
        </p:nvSpPr>
        <p:spPr>
          <a:xfrm>
            <a:off x="8730245" y="5047696"/>
            <a:ext cx="1582803" cy="523220"/>
          </a:xfrm>
          <a:prstGeom prst="rect">
            <a:avLst/>
          </a:prstGeom>
          <a:noFill/>
        </p:spPr>
        <p:txBody>
          <a:bodyPr wrap="square" rtlCol="0">
            <a:spAutoFit/>
          </a:bodyPr>
          <a:lstStyle/>
          <a:p>
            <a:r>
              <a:rPr lang="en-US" sz="2800" i="1" dirty="0">
                <a:solidFill>
                  <a:srgbClr val="FF0000"/>
                </a:solidFill>
              </a:rPr>
              <a:t>yellow</a:t>
            </a:r>
          </a:p>
        </p:txBody>
      </p:sp>
    </p:spTree>
    <p:extLst>
      <p:ext uri="{BB962C8B-B14F-4D97-AF65-F5344CB8AC3E}">
        <p14:creationId xmlns:p14="http://schemas.microsoft.com/office/powerpoint/2010/main" val="119871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Applying L.C.P. to concentration</a:t>
            </a:r>
          </a:p>
        </p:txBody>
      </p:sp>
      <p:sp>
        <p:nvSpPr>
          <p:cNvPr id="3" name="Content Placeholder 2"/>
          <p:cNvSpPr>
            <a:spLocks noGrp="1"/>
          </p:cNvSpPr>
          <p:nvPr>
            <p:ph idx="1"/>
          </p:nvPr>
        </p:nvSpPr>
        <p:spPr>
          <a:xfrm>
            <a:off x="754436" y="2286000"/>
            <a:ext cx="10801009" cy="4023360"/>
          </a:xfrm>
        </p:spPr>
        <p:txBody>
          <a:bodyPr/>
          <a:lstStyle/>
          <a:p>
            <a:pPr marL="0" indent="0">
              <a:buNone/>
            </a:pPr>
            <a:r>
              <a:rPr lang="en-AU" dirty="0"/>
              <a:t>Important notes about changes in concentration:</a:t>
            </a:r>
          </a:p>
          <a:p>
            <a:pPr>
              <a:buFont typeface="Wingdings" charset="2"/>
              <a:buChar char="u"/>
            </a:pPr>
            <a:r>
              <a:rPr lang="en-AU" dirty="0"/>
              <a:t> Changes in concentration relate to </a:t>
            </a:r>
            <a:r>
              <a:rPr lang="en-AU" u="sng" dirty="0"/>
              <a:t>aqueous</a:t>
            </a:r>
            <a:r>
              <a:rPr lang="en-AU" dirty="0"/>
              <a:t> and </a:t>
            </a:r>
            <a:r>
              <a:rPr lang="en-AU" u="sng" dirty="0"/>
              <a:t>gaseous</a:t>
            </a:r>
            <a:r>
              <a:rPr lang="en-AU" dirty="0"/>
              <a:t> species</a:t>
            </a:r>
          </a:p>
          <a:p>
            <a:pPr>
              <a:buFont typeface="Wingdings" charset="2"/>
              <a:buChar char="u"/>
            </a:pPr>
            <a:r>
              <a:rPr lang="en-AU" dirty="0"/>
              <a:t> Adding a </a:t>
            </a:r>
            <a:r>
              <a:rPr lang="en-AU" u="sng" dirty="0"/>
              <a:t>liquid</a:t>
            </a:r>
            <a:r>
              <a:rPr lang="en-AU" dirty="0"/>
              <a:t> does not change its concentration and will not affect equilibrium*</a:t>
            </a:r>
          </a:p>
          <a:p>
            <a:pPr>
              <a:buFont typeface="Wingdings" charset="2"/>
              <a:buChar char="u"/>
            </a:pPr>
            <a:r>
              <a:rPr lang="en-AU" dirty="0"/>
              <a:t> Adding an </a:t>
            </a:r>
            <a:r>
              <a:rPr lang="en-AU" u="sng" dirty="0"/>
              <a:t>insoluble solid</a:t>
            </a:r>
            <a:r>
              <a:rPr lang="en-AU" dirty="0"/>
              <a:t> does not change its concentration and will not affect equilibrium</a:t>
            </a:r>
          </a:p>
          <a:p>
            <a:pPr>
              <a:buFont typeface="Wingdings" charset="2"/>
              <a:buChar char="u"/>
            </a:pPr>
            <a:endParaRPr lang="en-AU" dirty="0"/>
          </a:p>
          <a:p>
            <a:pPr marL="0" indent="0">
              <a:buNone/>
            </a:pPr>
            <a:r>
              <a:rPr lang="en-AU" dirty="0"/>
              <a:t>* If you add H</a:t>
            </a:r>
            <a:r>
              <a:rPr lang="en-AU" baseline="-25000" dirty="0"/>
              <a:t>2</a:t>
            </a:r>
            <a:r>
              <a:rPr lang="en-AU" dirty="0"/>
              <a:t>O to a system with dissolved ions, you won’t change the concentration of the water itself, but you </a:t>
            </a:r>
            <a:r>
              <a:rPr lang="en-AU" i="1" dirty="0"/>
              <a:t>will</a:t>
            </a:r>
            <a:r>
              <a:rPr lang="en-AU" dirty="0"/>
              <a:t> change the concentration of substances </a:t>
            </a:r>
            <a:r>
              <a:rPr lang="en-AU" u="sng" dirty="0"/>
              <a:t>dissolved</a:t>
            </a:r>
            <a:r>
              <a:rPr lang="en-AU" dirty="0"/>
              <a:t> in the water. We will look at this advanced example later.</a:t>
            </a:r>
          </a:p>
          <a:p>
            <a:pPr>
              <a:buFont typeface="Wingdings" charset="2"/>
              <a:buChar char="u"/>
            </a:pPr>
            <a:endParaRPr lang="en-AU" dirty="0"/>
          </a:p>
          <a:p>
            <a:pPr>
              <a:buFont typeface="Wingdings" charset="2"/>
              <a:buChar char="u"/>
            </a:pPr>
            <a:endParaRPr lang="en-AU" dirty="0"/>
          </a:p>
        </p:txBody>
      </p:sp>
    </p:spTree>
    <p:extLst>
      <p:ext uri="{BB962C8B-B14F-4D97-AF65-F5344CB8AC3E}">
        <p14:creationId xmlns:p14="http://schemas.microsoft.com/office/powerpoint/2010/main" val="1055675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Factors affecting reaction rates</a:t>
            </a:r>
          </a:p>
        </p:txBody>
      </p:sp>
      <p:sp>
        <p:nvSpPr>
          <p:cNvPr id="3" name="Content Placeholder 2"/>
          <p:cNvSpPr>
            <a:spLocks noGrp="1"/>
          </p:cNvSpPr>
          <p:nvPr>
            <p:ph idx="1"/>
          </p:nvPr>
        </p:nvSpPr>
        <p:spPr/>
        <p:txBody>
          <a:bodyPr/>
          <a:lstStyle/>
          <a:p>
            <a:r>
              <a:rPr lang="en-AU" b="1" dirty="0"/>
              <a:t>Concentration		</a:t>
            </a:r>
            <a:r>
              <a:rPr lang="en-AU" dirty="0"/>
              <a:t>Affects number of collisions</a:t>
            </a:r>
          </a:p>
          <a:p>
            <a:endParaRPr lang="en-AU" dirty="0"/>
          </a:p>
          <a:p>
            <a:r>
              <a:rPr lang="en-AU" b="1" dirty="0"/>
              <a:t>Surface area		</a:t>
            </a:r>
            <a:r>
              <a:rPr lang="en-AU" dirty="0"/>
              <a:t>Affects number of collisions</a:t>
            </a:r>
          </a:p>
        </p:txBody>
      </p:sp>
      <p:pic>
        <p:nvPicPr>
          <p:cNvPr id="3074" name="Picture 2" descr="http://www.yenka.com/activities/Effect_on_Rate_of_Reaction_of_Varying_Surface_Area_(1)/attachments/Effect%20on%20Rate%20of%20Reaction%20of%20Varying%20Surface%20Area%20(1)%20-%20surface2.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6403" y="4094479"/>
            <a:ext cx="4935521" cy="1396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20058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0" y="2146300"/>
            <a:ext cx="12192000" cy="2544977"/>
          </a:xfrm>
          <a:prstGeom prst="rect">
            <a:avLst/>
          </a:prstGeom>
        </p:spPr>
      </p:pic>
      <p:cxnSp>
        <p:nvCxnSpPr>
          <p:cNvPr id="9" name="Straight Arrow Connector 8"/>
          <p:cNvCxnSpPr/>
          <p:nvPr/>
        </p:nvCxnSpPr>
        <p:spPr>
          <a:xfrm flipV="1">
            <a:off x="4377568" y="2647956"/>
            <a:ext cx="0" cy="540398"/>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a:off x="4705611" y="2688485"/>
            <a:ext cx="0" cy="324239"/>
          </a:xfrm>
          <a:prstGeom prst="straightConnector1">
            <a:avLst/>
          </a:prstGeom>
          <a:ln w="3810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V="1">
            <a:off x="6326932" y="2026496"/>
            <a:ext cx="712305" cy="3791"/>
          </a:xfrm>
          <a:prstGeom prst="straightConnector1">
            <a:avLst/>
          </a:prstGeom>
          <a:ln w="76200" cmpd="sng">
            <a:solidFill>
              <a:srgbClr val="008000"/>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5938892" y="2665255"/>
            <a:ext cx="0" cy="324239"/>
          </a:xfrm>
          <a:prstGeom prst="straightConnector1">
            <a:avLst/>
          </a:prstGeom>
          <a:ln w="3810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flipV="1">
            <a:off x="7672080" y="2620936"/>
            <a:ext cx="0" cy="324238"/>
          </a:xfrm>
          <a:prstGeom prst="straightConnector1">
            <a:avLst/>
          </a:prstGeom>
          <a:ln w="3810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3134555" y="3823322"/>
            <a:ext cx="1121414" cy="523220"/>
          </a:xfrm>
          <a:prstGeom prst="rect">
            <a:avLst/>
          </a:prstGeom>
          <a:noFill/>
        </p:spPr>
        <p:txBody>
          <a:bodyPr wrap="square" rtlCol="0">
            <a:spAutoFit/>
          </a:bodyPr>
          <a:lstStyle/>
          <a:p>
            <a:r>
              <a:rPr lang="en-US" sz="2800" i="1" dirty="0">
                <a:solidFill>
                  <a:srgbClr val="008000"/>
                </a:solidFill>
                <a:latin typeface="Arial"/>
                <a:cs typeface="Arial"/>
              </a:rPr>
              <a:t>right</a:t>
            </a:r>
          </a:p>
        </p:txBody>
      </p:sp>
      <p:sp>
        <p:nvSpPr>
          <p:cNvPr id="27" name="TextBox 26"/>
          <p:cNvSpPr txBox="1"/>
          <p:nvPr/>
        </p:nvSpPr>
        <p:spPr>
          <a:xfrm>
            <a:off x="4719122" y="3840622"/>
            <a:ext cx="1671587" cy="523220"/>
          </a:xfrm>
          <a:prstGeom prst="rect">
            <a:avLst/>
          </a:prstGeom>
          <a:noFill/>
        </p:spPr>
        <p:txBody>
          <a:bodyPr wrap="square" rtlCol="0">
            <a:spAutoFit/>
          </a:bodyPr>
          <a:lstStyle/>
          <a:p>
            <a:r>
              <a:rPr lang="en-US" sz="2800" i="1" dirty="0">
                <a:solidFill>
                  <a:srgbClr val="FF0000"/>
                </a:solidFill>
                <a:latin typeface="Arial"/>
                <a:cs typeface="Arial"/>
              </a:rPr>
              <a:t>increase</a:t>
            </a:r>
          </a:p>
        </p:txBody>
      </p:sp>
      <p:sp>
        <p:nvSpPr>
          <p:cNvPr id="28" name="TextBox 27"/>
          <p:cNvSpPr txBox="1"/>
          <p:nvPr/>
        </p:nvSpPr>
        <p:spPr>
          <a:xfrm>
            <a:off x="6398266" y="3844412"/>
            <a:ext cx="1671587" cy="523220"/>
          </a:xfrm>
          <a:prstGeom prst="rect">
            <a:avLst/>
          </a:prstGeom>
          <a:noFill/>
        </p:spPr>
        <p:txBody>
          <a:bodyPr wrap="square" rtlCol="0">
            <a:spAutoFit/>
          </a:bodyPr>
          <a:lstStyle/>
          <a:p>
            <a:r>
              <a:rPr lang="en-US" sz="2800" i="1" dirty="0">
                <a:solidFill>
                  <a:srgbClr val="FF0000"/>
                </a:solidFill>
                <a:latin typeface="Arial"/>
                <a:cs typeface="Arial"/>
              </a:rPr>
              <a:t>decrease</a:t>
            </a:r>
          </a:p>
        </p:txBody>
      </p:sp>
      <p:sp>
        <p:nvSpPr>
          <p:cNvPr id="29" name="TextBox 28"/>
          <p:cNvSpPr txBox="1"/>
          <p:nvPr/>
        </p:nvSpPr>
        <p:spPr>
          <a:xfrm>
            <a:off x="8144966" y="3861712"/>
            <a:ext cx="1671587" cy="523220"/>
          </a:xfrm>
          <a:prstGeom prst="rect">
            <a:avLst/>
          </a:prstGeom>
          <a:noFill/>
        </p:spPr>
        <p:txBody>
          <a:bodyPr wrap="square" rtlCol="0">
            <a:spAutoFit/>
          </a:bodyPr>
          <a:lstStyle/>
          <a:p>
            <a:r>
              <a:rPr lang="en-US" sz="2800" i="1" dirty="0">
                <a:solidFill>
                  <a:srgbClr val="FF0000"/>
                </a:solidFill>
                <a:latin typeface="Arial"/>
                <a:cs typeface="Arial"/>
              </a:rPr>
              <a:t>increase</a:t>
            </a:r>
          </a:p>
        </p:txBody>
      </p:sp>
      <p:sp>
        <p:nvSpPr>
          <p:cNvPr id="30" name="TextBox 29"/>
          <p:cNvSpPr txBox="1"/>
          <p:nvPr/>
        </p:nvSpPr>
        <p:spPr>
          <a:xfrm>
            <a:off x="10040286" y="3838482"/>
            <a:ext cx="1671587" cy="523220"/>
          </a:xfrm>
          <a:prstGeom prst="rect">
            <a:avLst/>
          </a:prstGeom>
          <a:noFill/>
        </p:spPr>
        <p:txBody>
          <a:bodyPr wrap="square" rtlCol="0">
            <a:spAutoFit/>
          </a:bodyPr>
          <a:lstStyle/>
          <a:p>
            <a:r>
              <a:rPr lang="en-US" sz="2800" i="1" dirty="0">
                <a:solidFill>
                  <a:srgbClr val="FF0000"/>
                </a:solidFill>
                <a:latin typeface="Arial"/>
                <a:cs typeface="Arial"/>
              </a:rPr>
              <a:t>more red</a:t>
            </a:r>
          </a:p>
        </p:txBody>
      </p:sp>
    </p:spTree>
    <p:extLst>
      <p:ext uri="{BB962C8B-B14F-4D97-AF65-F5344CB8AC3E}">
        <p14:creationId xmlns:p14="http://schemas.microsoft.com/office/powerpoint/2010/main" val="204586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heckerboard(across)">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checkerboard(across)">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checkerboard(across)">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checkerboard(across)">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checkerboard(across)">
                                      <p:cBhvr>
                                        <p:cTn id="27" dur="500"/>
                                        <p:tgtEl>
                                          <p:spTgt spid="22"/>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grpId="0"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checkerboard(across)">
                                      <p:cBhvr>
                                        <p:cTn id="32" dur="500"/>
                                        <p:tgtEl>
                                          <p:spTgt spid="26"/>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grpId="0" nodeType="click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checkerboard(across)">
                                      <p:cBhvr>
                                        <p:cTn id="37" dur="500"/>
                                        <p:tgtEl>
                                          <p:spTgt spid="27"/>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grpId="0" nodeType="click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checkerboard(across)">
                                      <p:cBhvr>
                                        <p:cTn id="42" dur="500"/>
                                        <p:tgtEl>
                                          <p:spTgt spid="28"/>
                                        </p:tgtEl>
                                      </p:cBhvr>
                                    </p:animEffect>
                                  </p:childTnLst>
                                </p:cTn>
                              </p:par>
                            </p:childTnLst>
                          </p:cTn>
                        </p:par>
                      </p:childTnLst>
                    </p:cTn>
                  </p:par>
                  <p:par>
                    <p:cTn id="43" fill="hold">
                      <p:stCondLst>
                        <p:cond delay="indefinite"/>
                      </p:stCondLst>
                      <p:childTnLst>
                        <p:par>
                          <p:cTn id="44" fill="hold">
                            <p:stCondLst>
                              <p:cond delay="0"/>
                            </p:stCondLst>
                            <p:childTnLst>
                              <p:par>
                                <p:cTn id="45" presetID="5" presetClass="entr" presetSubtype="10" fill="hold" grpId="0" nodeType="click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checkerboard(across)">
                                      <p:cBhvr>
                                        <p:cTn id="47" dur="500"/>
                                        <p:tgtEl>
                                          <p:spTgt spid="29"/>
                                        </p:tgtEl>
                                      </p:cBhvr>
                                    </p:animEffect>
                                  </p:childTnLst>
                                </p:cTn>
                              </p:par>
                            </p:childTnLst>
                          </p:cTn>
                        </p:par>
                      </p:childTnLst>
                    </p:cTn>
                  </p:par>
                  <p:par>
                    <p:cTn id="48" fill="hold">
                      <p:stCondLst>
                        <p:cond delay="indefinite"/>
                      </p:stCondLst>
                      <p:childTnLst>
                        <p:par>
                          <p:cTn id="49" fill="hold">
                            <p:stCondLst>
                              <p:cond delay="0"/>
                            </p:stCondLst>
                            <p:childTnLst>
                              <p:par>
                                <p:cTn id="50" presetID="5" presetClass="entr" presetSubtype="10" fill="hold" grpId="0" nodeType="click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checkerboard(across)">
                                      <p:cBhvr>
                                        <p:cTn id="5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P spid="3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457200"/>
            <a:ext cx="12192000" cy="5932506"/>
          </a:xfrm>
          <a:prstGeom prst="rect">
            <a:avLst/>
          </a:prstGeom>
        </p:spPr>
      </p:pic>
      <p:grpSp>
        <p:nvGrpSpPr>
          <p:cNvPr id="8" name="Group 7"/>
          <p:cNvGrpSpPr/>
          <p:nvPr/>
        </p:nvGrpSpPr>
        <p:grpSpPr>
          <a:xfrm>
            <a:off x="3026467" y="432319"/>
            <a:ext cx="8698917" cy="2395176"/>
            <a:chOff x="3026467" y="432319"/>
            <a:chExt cx="8698917" cy="2395176"/>
          </a:xfrm>
        </p:grpSpPr>
        <p:cxnSp>
          <p:nvCxnSpPr>
            <p:cNvPr id="9" name="Straight Arrow Connector 8"/>
            <p:cNvCxnSpPr/>
            <p:nvPr/>
          </p:nvCxnSpPr>
          <p:spPr>
            <a:xfrm flipV="1">
              <a:off x="5823246" y="1053779"/>
              <a:ext cx="0" cy="540398"/>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a:off x="4408369" y="1094308"/>
              <a:ext cx="0" cy="324239"/>
            </a:xfrm>
            <a:prstGeom prst="straightConnector1">
              <a:avLst/>
            </a:prstGeom>
            <a:ln w="3810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V="1">
              <a:off x="6435020" y="432319"/>
              <a:ext cx="712305" cy="3791"/>
            </a:xfrm>
            <a:prstGeom prst="straightConnector1">
              <a:avLst/>
            </a:prstGeom>
            <a:ln w="76200" cmpd="sng">
              <a:solidFill>
                <a:srgbClr val="008000"/>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14535" y="1084588"/>
              <a:ext cx="0" cy="324239"/>
            </a:xfrm>
            <a:prstGeom prst="straightConnector1">
              <a:avLst/>
            </a:prstGeom>
            <a:ln w="3810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flipV="1">
              <a:off x="7604525" y="1080799"/>
              <a:ext cx="0" cy="324238"/>
            </a:xfrm>
            <a:prstGeom prst="straightConnector1">
              <a:avLst/>
            </a:prstGeom>
            <a:ln w="3810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3026467" y="2296695"/>
              <a:ext cx="1121414" cy="523220"/>
            </a:xfrm>
            <a:prstGeom prst="rect">
              <a:avLst/>
            </a:prstGeom>
            <a:noFill/>
          </p:spPr>
          <p:txBody>
            <a:bodyPr wrap="square" rtlCol="0">
              <a:spAutoFit/>
            </a:bodyPr>
            <a:lstStyle/>
            <a:p>
              <a:r>
                <a:rPr lang="en-US" sz="2800" i="1" dirty="0">
                  <a:solidFill>
                    <a:srgbClr val="008000"/>
                  </a:solidFill>
                  <a:latin typeface="Arial"/>
                  <a:cs typeface="Arial"/>
                </a:rPr>
                <a:t>right</a:t>
              </a:r>
            </a:p>
          </p:txBody>
        </p:sp>
        <p:sp>
          <p:nvSpPr>
            <p:cNvPr id="27" name="TextBox 26"/>
            <p:cNvSpPr txBox="1"/>
            <p:nvPr/>
          </p:nvSpPr>
          <p:spPr>
            <a:xfrm>
              <a:off x="6353954" y="2286975"/>
              <a:ext cx="1671587" cy="523220"/>
            </a:xfrm>
            <a:prstGeom prst="rect">
              <a:avLst/>
            </a:prstGeom>
            <a:noFill/>
          </p:spPr>
          <p:txBody>
            <a:bodyPr wrap="square" rtlCol="0">
              <a:spAutoFit/>
            </a:bodyPr>
            <a:lstStyle/>
            <a:p>
              <a:r>
                <a:rPr lang="en-US" sz="2800" i="1" dirty="0">
                  <a:solidFill>
                    <a:srgbClr val="FF0000"/>
                  </a:solidFill>
                  <a:latin typeface="Arial"/>
                  <a:cs typeface="Arial"/>
                </a:rPr>
                <a:t>increase</a:t>
              </a:r>
            </a:p>
          </p:txBody>
        </p:sp>
        <p:sp>
          <p:nvSpPr>
            <p:cNvPr id="28" name="TextBox 27"/>
            <p:cNvSpPr txBox="1"/>
            <p:nvPr/>
          </p:nvSpPr>
          <p:spPr>
            <a:xfrm>
              <a:off x="4560769" y="2304275"/>
              <a:ext cx="1671587" cy="523220"/>
            </a:xfrm>
            <a:prstGeom prst="rect">
              <a:avLst/>
            </a:prstGeom>
            <a:noFill/>
          </p:spPr>
          <p:txBody>
            <a:bodyPr wrap="square" rtlCol="0">
              <a:spAutoFit/>
            </a:bodyPr>
            <a:lstStyle/>
            <a:p>
              <a:r>
                <a:rPr lang="en-US" sz="2800" i="1" dirty="0">
                  <a:solidFill>
                    <a:srgbClr val="FF0000"/>
                  </a:solidFill>
                  <a:latin typeface="Arial"/>
                  <a:cs typeface="Arial"/>
                </a:rPr>
                <a:t>decrease</a:t>
              </a:r>
            </a:p>
          </p:txBody>
        </p:sp>
        <p:sp>
          <p:nvSpPr>
            <p:cNvPr id="29" name="TextBox 28"/>
            <p:cNvSpPr txBox="1"/>
            <p:nvPr/>
          </p:nvSpPr>
          <p:spPr>
            <a:xfrm>
              <a:off x="8104433" y="2294555"/>
              <a:ext cx="1671587" cy="523220"/>
            </a:xfrm>
            <a:prstGeom prst="rect">
              <a:avLst/>
            </a:prstGeom>
            <a:noFill/>
          </p:spPr>
          <p:txBody>
            <a:bodyPr wrap="square" rtlCol="0">
              <a:spAutoFit/>
            </a:bodyPr>
            <a:lstStyle/>
            <a:p>
              <a:r>
                <a:rPr lang="en-US" sz="2800" i="1" dirty="0">
                  <a:solidFill>
                    <a:srgbClr val="FF0000"/>
                  </a:solidFill>
                  <a:latin typeface="Arial"/>
                  <a:cs typeface="Arial"/>
                </a:rPr>
                <a:t>increase</a:t>
              </a:r>
            </a:p>
          </p:txBody>
        </p:sp>
        <p:sp>
          <p:nvSpPr>
            <p:cNvPr id="30" name="TextBox 29"/>
            <p:cNvSpPr txBox="1"/>
            <p:nvPr/>
          </p:nvSpPr>
          <p:spPr>
            <a:xfrm>
              <a:off x="10053797" y="2298345"/>
              <a:ext cx="1671587" cy="523220"/>
            </a:xfrm>
            <a:prstGeom prst="rect">
              <a:avLst/>
            </a:prstGeom>
            <a:noFill/>
          </p:spPr>
          <p:txBody>
            <a:bodyPr wrap="square" rtlCol="0">
              <a:spAutoFit/>
            </a:bodyPr>
            <a:lstStyle/>
            <a:p>
              <a:r>
                <a:rPr lang="en-US" sz="2800" i="1" dirty="0">
                  <a:solidFill>
                    <a:srgbClr val="FF0000"/>
                  </a:solidFill>
                  <a:latin typeface="Arial"/>
                  <a:cs typeface="Arial"/>
                </a:rPr>
                <a:t>more red</a:t>
              </a:r>
            </a:p>
          </p:txBody>
        </p:sp>
      </p:grpSp>
      <p:grpSp>
        <p:nvGrpSpPr>
          <p:cNvPr id="10" name="Group 9"/>
          <p:cNvGrpSpPr/>
          <p:nvPr/>
        </p:nvGrpSpPr>
        <p:grpSpPr>
          <a:xfrm>
            <a:off x="2989713" y="3773072"/>
            <a:ext cx="8698917" cy="2422196"/>
            <a:chOff x="2989713" y="3773072"/>
            <a:chExt cx="8698917" cy="2422196"/>
          </a:xfrm>
        </p:grpSpPr>
        <p:cxnSp>
          <p:nvCxnSpPr>
            <p:cNvPr id="14" name="Straight Arrow Connector 13"/>
            <p:cNvCxnSpPr/>
            <p:nvPr/>
          </p:nvCxnSpPr>
          <p:spPr>
            <a:xfrm>
              <a:off x="4286770" y="4408041"/>
              <a:ext cx="0" cy="577139"/>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7735857" y="4462081"/>
              <a:ext cx="0" cy="324239"/>
            </a:xfrm>
            <a:prstGeom prst="straightConnector1">
              <a:avLst/>
            </a:prstGeom>
            <a:ln w="3810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flipH="1">
              <a:off x="6353954" y="3773072"/>
              <a:ext cx="698794" cy="1"/>
            </a:xfrm>
            <a:prstGeom prst="straightConnector1">
              <a:avLst/>
            </a:prstGeom>
            <a:ln w="76200" cmpd="sng">
              <a:solidFill>
                <a:srgbClr val="008000"/>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flipV="1">
              <a:off x="4581837" y="4408042"/>
              <a:ext cx="0" cy="324238"/>
            </a:xfrm>
            <a:prstGeom prst="straightConnector1">
              <a:avLst/>
            </a:prstGeom>
            <a:ln w="3810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2989713" y="5664468"/>
              <a:ext cx="1121414" cy="523220"/>
            </a:xfrm>
            <a:prstGeom prst="rect">
              <a:avLst/>
            </a:prstGeom>
            <a:noFill/>
          </p:spPr>
          <p:txBody>
            <a:bodyPr wrap="square" rtlCol="0">
              <a:spAutoFit/>
            </a:bodyPr>
            <a:lstStyle/>
            <a:p>
              <a:r>
                <a:rPr lang="en-US" sz="2800" i="1" dirty="0">
                  <a:solidFill>
                    <a:srgbClr val="008000"/>
                  </a:solidFill>
                  <a:latin typeface="Arial"/>
                  <a:cs typeface="Arial"/>
                </a:rPr>
                <a:t>left</a:t>
              </a:r>
            </a:p>
          </p:txBody>
        </p:sp>
        <p:sp>
          <p:nvSpPr>
            <p:cNvPr id="23" name="TextBox 22"/>
            <p:cNvSpPr txBox="1"/>
            <p:nvPr/>
          </p:nvSpPr>
          <p:spPr>
            <a:xfrm>
              <a:off x="6317200" y="5654748"/>
              <a:ext cx="1671587" cy="523220"/>
            </a:xfrm>
            <a:prstGeom prst="rect">
              <a:avLst/>
            </a:prstGeom>
            <a:noFill/>
          </p:spPr>
          <p:txBody>
            <a:bodyPr wrap="square" rtlCol="0">
              <a:spAutoFit/>
            </a:bodyPr>
            <a:lstStyle/>
            <a:p>
              <a:r>
                <a:rPr lang="en-US" sz="2800" i="1" dirty="0">
                  <a:solidFill>
                    <a:srgbClr val="FF0000"/>
                  </a:solidFill>
                  <a:latin typeface="Arial"/>
                  <a:cs typeface="Arial"/>
                </a:rPr>
                <a:t>increase</a:t>
              </a:r>
            </a:p>
          </p:txBody>
        </p:sp>
        <p:sp>
          <p:nvSpPr>
            <p:cNvPr id="24" name="TextBox 23"/>
            <p:cNvSpPr txBox="1"/>
            <p:nvPr/>
          </p:nvSpPr>
          <p:spPr>
            <a:xfrm>
              <a:off x="4524015" y="5672048"/>
              <a:ext cx="1671587" cy="523220"/>
            </a:xfrm>
            <a:prstGeom prst="rect">
              <a:avLst/>
            </a:prstGeom>
            <a:noFill/>
          </p:spPr>
          <p:txBody>
            <a:bodyPr wrap="square" rtlCol="0">
              <a:spAutoFit/>
            </a:bodyPr>
            <a:lstStyle/>
            <a:p>
              <a:r>
                <a:rPr lang="en-US" sz="2800" i="1" dirty="0">
                  <a:solidFill>
                    <a:srgbClr val="FF0000"/>
                  </a:solidFill>
                  <a:latin typeface="Arial"/>
                  <a:cs typeface="Arial"/>
                </a:rPr>
                <a:t>decrease</a:t>
              </a:r>
            </a:p>
          </p:txBody>
        </p:sp>
        <p:sp>
          <p:nvSpPr>
            <p:cNvPr id="25" name="TextBox 24"/>
            <p:cNvSpPr txBox="1"/>
            <p:nvPr/>
          </p:nvSpPr>
          <p:spPr>
            <a:xfrm>
              <a:off x="8067679" y="5662328"/>
              <a:ext cx="1671587" cy="523220"/>
            </a:xfrm>
            <a:prstGeom prst="rect">
              <a:avLst/>
            </a:prstGeom>
            <a:noFill/>
          </p:spPr>
          <p:txBody>
            <a:bodyPr wrap="square" rtlCol="0">
              <a:spAutoFit/>
            </a:bodyPr>
            <a:lstStyle/>
            <a:p>
              <a:r>
                <a:rPr lang="en-US" sz="2800" i="1" dirty="0">
                  <a:solidFill>
                    <a:srgbClr val="FF0000"/>
                  </a:solidFill>
                  <a:latin typeface="Arial"/>
                  <a:cs typeface="Arial"/>
                </a:rPr>
                <a:t>decrease</a:t>
              </a:r>
            </a:p>
          </p:txBody>
        </p:sp>
        <p:sp>
          <p:nvSpPr>
            <p:cNvPr id="31" name="TextBox 30"/>
            <p:cNvSpPr txBox="1"/>
            <p:nvPr/>
          </p:nvSpPr>
          <p:spPr>
            <a:xfrm>
              <a:off x="10017043" y="5666118"/>
              <a:ext cx="1671587" cy="523220"/>
            </a:xfrm>
            <a:prstGeom prst="rect">
              <a:avLst/>
            </a:prstGeom>
            <a:noFill/>
          </p:spPr>
          <p:txBody>
            <a:bodyPr wrap="square" rtlCol="0">
              <a:spAutoFit/>
            </a:bodyPr>
            <a:lstStyle/>
            <a:p>
              <a:r>
                <a:rPr lang="en-US" sz="2800" i="1" dirty="0">
                  <a:solidFill>
                    <a:srgbClr val="FF0000"/>
                  </a:solidFill>
                  <a:latin typeface="Arial"/>
                  <a:cs typeface="Arial"/>
                </a:rPr>
                <a:t>less red</a:t>
              </a:r>
            </a:p>
          </p:txBody>
        </p:sp>
        <p:cxnSp>
          <p:nvCxnSpPr>
            <p:cNvPr id="32" name="Straight Arrow Connector 31"/>
            <p:cNvCxnSpPr/>
            <p:nvPr/>
          </p:nvCxnSpPr>
          <p:spPr>
            <a:xfrm flipV="1">
              <a:off x="5855651" y="4411832"/>
              <a:ext cx="0" cy="324238"/>
            </a:xfrm>
            <a:prstGeom prst="straightConnector1">
              <a:avLst/>
            </a:prstGeom>
            <a:ln w="3810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93344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CHANGES TO CONCENTRATION</a:t>
            </a:r>
          </a:p>
        </p:txBody>
      </p:sp>
      <p:sp>
        <p:nvSpPr>
          <p:cNvPr id="3" name="Content Placeholder 2"/>
          <p:cNvSpPr>
            <a:spLocks noGrp="1"/>
          </p:cNvSpPr>
          <p:nvPr>
            <p:ph idx="1"/>
          </p:nvPr>
        </p:nvSpPr>
        <p:spPr>
          <a:xfrm>
            <a:off x="1024128" y="2286000"/>
            <a:ext cx="10405872" cy="4023360"/>
          </a:xfrm>
        </p:spPr>
        <p:txBody>
          <a:bodyPr/>
          <a:lstStyle/>
          <a:p>
            <a:r>
              <a:rPr lang="en-AU" dirty="0"/>
              <a:t>We know from Le </a:t>
            </a:r>
            <a:r>
              <a:rPr lang="en-AU" dirty="0" err="1"/>
              <a:t>Châtelier’s</a:t>
            </a:r>
            <a:r>
              <a:rPr lang="en-AU" dirty="0"/>
              <a:t> principle that adding H</a:t>
            </a:r>
            <a:r>
              <a:rPr lang="en-AU" baseline="30000" dirty="0"/>
              <a:t>+</a:t>
            </a:r>
            <a:r>
              <a:rPr lang="en-AU" dirty="0"/>
              <a:t> to the chromate/dichromate system causes the reaction to shift right, producing more Cr</a:t>
            </a:r>
            <a:r>
              <a:rPr lang="en-AU" baseline="-25000" dirty="0"/>
              <a:t>2</a:t>
            </a:r>
            <a:r>
              <a:rPr lang="en-AU" dirty="0"/>
              <a:t>O</a:t>
            </a:r>
            <a:r>
              <a:rPr lang="en-AU" baseline="-25000" dirty="0"/>
              <a:t>7</a:t>
            </a:r>
            <a:r>
              <a:rPr lang="en-AU" baseline="30000" dirty="0"/>
              <a:t>2-</a:t>
            </a:r>
            <a:r>
              <a:rPr lang="en-AU" dirty="0"/>
              <a:t>. This is confirmed by the colour change.</a:t>
            </a:r>
          </a:p>
          <a:p>
            <a:endParaRPr lang="en-AU" dirty="0"/>
          </a:p>
          <a:p>
            <a:endParaRPr lang="en-AU" dirty="0"/>
          </a:p>
          <a:p>
            <a:pPr marL="0" indent="0">
              <a:buNone/>
            </a:pPr>
            <a:endParaRPr lang="en-AU" dirty="0"/>
          </a:p>
          <a:p>
            <a:r>
              <a:rPr lang="en-AU" dirty="0"/>
              <a:t>But </a:t>
            </a:r>
            <a:r>
              <a:rPr lang="en-AU" b="1" dirty="0"/>
              <a:t>why</a:t>
            </a:r>
            <a:r>
              <a:rPr lang="en-AU" dirty="0"/>
              <a:t> does it shift to the right?   </a:t>
            </a:r>
            <a:r>
              <a:rPr lang="en-AU" sz="1800" dirty="0"/>
              <a:t>(“Le </a:t>
            </a:r>
            <a:r>
              <a:rPr lang="en-AU" sz="1800" dirty="0" err="1"/>
              <a:t>Châtelier’s</a:t>
            </a:r>
            <a:r>
              <a:rPr lang="en-AU" sz="1800" dirty="0"/>
              <a:t> principle said so” is </a:t>
            </a:r>
            <a:r>
              <a:rPr lang="en-AU" sz="1800" u="sng" dirty="0"/>
              <a:t>not</a:t>
            </a:r>
            <a:r>
              <a:rPr lang="en-AU" sz="1800" dirty="0"/>
              <a:t> an explanation.)</a:t>
            </a:r>
          </a:p>
          <a:p>
            <a:r>
              <a:rPr lang="en-AU" dirty="0"/>
              <a:t>To </a:t>
            </a:r>
            <a:r>
              <a:rPr lang="en-AU" b="1" dirty="0"/>
              <a:t>explain</a:t>
            </a:r>
            <a:r>
              <a:rPr lang="en-AU" dirty="0"/>
              <a:t> the shift we need to apply </a:t>
            </a:r>
            <a:r>
              <a:rPr lang="en-AU" b="1" dirty="0"/>
              <a:t>collision theory</a:t>
            </a:r>
            <a:r>
              <a:rPr lang="en-AU" dirty="0"/>
              <a:t>.</a:t>
            </a:r>
          </a:p>
        </p:txBody>
      </p:sp>
      <p:sp>
        <p:nvSpPr>
          <p:cNvPr id="7" name="Content Placeholder 2"/>
          <p:cNvSpPr txBox="1">
            <a:spLocks/>
          </p:cNvSpPr>
          <p:nvPr/>
        </p:nvSpPr>
        <p:spPr>
          <a:xfrm>
            <a:off x="3334510" y="3447857"/>
            <a:ext cx="5542225" cy="114553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AU" b="1" dirty="0"/>
              <a:t>	2 CrO</a:t>
            </a:r>
            <a:r>
              <a:rPr lang="en-AU" b="1" baseline="-25000" dirty="0"/>
              <a:t>4</a:t>
            </a:r>
            <a:r>
              <a:rPr lang="en-AU" b="1" baseline="30000" dirty="0"/>
              <a:t>2-</a:t>
            </a:r>
            <a:r>
              <a:rPr lang="en-AU" b="1" dirty="0"/>
              <a:t> + 2 H</a:t>
            </a:r>
            <a:r>
              <a:rPr lang="en-AU" b="1" baseline="30000" dirty="0"/>
              <a:t>+</a:t>
            </a:r>
            <a:r>
              <a:rPr lang="en-AU" b="1" dirty="0"/>
              <a:t> ⇌ Cr</a:t>
            </a:r>
            <a:r>
              <a:rPr lang="en-AU" b="1" baseline="-25000" dirty="0"/>
              <a:t>2</a:t>
            </a:r>
            <a:r>
              <a:rPr lang="en-AU" b="1" dirty="0"/>
              <a:t>O</a:t>
            </a:r>
            <a:r>
              <a:rPr lang="en-AU" b="1" baseline="-25000" dirty="0"/>
              <a:t>7</a:t>
            </a:r>
            <a:r>
              <a:rPr lang="en-AU" b="1" baseline="30000" dirty="0"/>
              <a:t>2-</a:t>
            </a:r>
            <a:r>
              <a:rPr lang="en-AU" b="1" dirty="0"/>
              <a:t>  +  H</a:t>
            </a:r>
            <a:r>
              <a:rPr lang="en-AU" b="1" baseline="-25000" dirty="0"/>
              <a:t>2</a:t>
            </a:r>
            <a:r>
              <a:rPr lang="en-AU" b="1" dirty="0"/>
              <a:t>O</a:t>
            </a:r>
          </a:p>
          <a:p>
            <a:r>
              <a:rPr lang="en-AU" dirty="0"/>
              <a:t>            yellow                 orange</a:t>
            </a:r>
          </a:p>
        </p:txBody>
      </p:sp>
      <p:cxnSp>
        <p:nvCxnSpPr>
          <p:cNvPr id="8" name="Straight Arrow Connector 7"/>
          <p:cNvCxnSpPr/>
          <p:nvPr/>
        </p:nvCxnSpPr>
        <p:spPr>
          <a:xfrm flipV="1">
            <a:off x="5948624" y="3391003"/>
            <a:ext cx="712305" cy="3791"/>
          </a:xfrm>
          <a:prstGeom prst="straightConnector1">
            <a:avLst/>
          </a:prstGeom>
          <a:ln w="76200" cmpd="sng">
            <a:solidFill>
              <a:srgbClr val="008000"/>
            </a:solidFill>
            <a:headEnd type="none"/>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16267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CHANGES TO CONCENTRATION</a:t>
            </a:r>
          </a:p>
        </p:txBody>
      </p:sp>
      <p:sp>
        <p:nvSpPr>
          <p:cNvPr id="3" name="Content Placeholder 2"/>
          <p:cNvSpPr>
            <a:spLocks noGrp="1"/>
          </p:cNvSpPr>
          <p:nvPr>
            <p:ph idx="1"/>
          </p:nvPr>
        </p:nvSpPr>
        <p:spPr>
          <a:xfrm>
            <a:off x="607996" y="1834901"/>
            <a:ext cx="11214140" cy="4690415"/>
          </a:xfrm>
        </p:spPr>
        <p:txBody>
          <a:bodyPr>
            <a:noAutofit/>
          </a:bodyPr>
          <a:lstStyle/>
          <a:p>
            <a:pPr marL="0" indent="0">
              <a:buNone/>
            </a:pPr>
            <a:r>
              <a:rPr lang="en-AU" dirty="0"/>
              <a:t>Use collision theory to </a:t>
            </a:r>
            <a:r>
              <a:rPr lang="en-AU" b="1" dirty="0"/>
              <a:t>explain</a:t>
            </a:r>
            <a:r>
              <a:rPr lang="en-AU" dirty="0"/>
              <a:t> the change that occurs when HCℓ is added to chromate/dichromate.</a:t>
            </a:r>
          </a:p>
          <a:p>
            <a:r>
              <a:rPr lang="en-AU" b="1" dirty="0"/>
              <a:t>			2 CrO</a:t>
            </a:r>
            <a:r>
              <a:rPr lang="en-AU" b="1" baseline="-25000" dirty="0"/>
              <a:t>4</a:t>
            </a:r>
            <a:r>
              <a:rPr lang="en-AU" b="1" baseline="30000" dirty="0"/>
              <a:t>2-</a:t>
            </a:r>
            <a:r>
              <a:rPr lang="en-AU" b="1" dirty="0"/>
              <a:t> + 2 H</a:t>
            </a:r>
            <a:r>
              <a:rPr lang="en-AU" b="1" baseline="30000" dirty="0"/>
              <a:t>+</a:t>
            </a:r>
            <a:r>
              <a:rPr lang="en-AU" b="1" dirty="0"/>
              <a:t> ⇌ Cr</a:t>
            </a:r>
            <a:r>
              <a:rPr lang="en-AU" b="1" baseline="-25000" dirty="0"/>
              <a:t>2</a:t>
            </a:r>
            <a:r>
              <a:rPr lang="en-AU" b="1" dirty="0"/>
              <a:t>O</a:t>
            </a:r>
            <a:r>
              <a:rPr lang="en-AU" b="1" baseline="-25000" dirty="0"/>
              <a:t>7</a:t>
            </a:r>
            <a:r>
              <a:rPr lang="en-AU" b="1" baseline="30000" dirty="0"/>
              <a:t>2-</a:t>
            </a:r>
            <a:r>
              <a:rPr lang="en-AU" b="1" dirty="0"/>
              <a:t>  +  H</a:t>
            </a:r>
            <a:r>
              <a:rPr lang="en-AU" b="1" baseline="-25000" dirty="0"/>
              <a:t>2</a:t>
            </a:r>
            <a:r>
              <a:rPr lang="en-AU" b="1" dirty="0"/>
              <a:t>O</a:t>
            </a:r>
          </a:p>
          <a:p>
            <a:r>
              <a:rPr lang="en-AU" dirty="0"/>
              <a:t> 		             yellow                 orange</a:t>
            </a:r>
            <a:br>
              <a:rPr lang="en-AU" dirty="0"/>
            </a:br>
            <a:endParaRPr lang="en-AU" dirty="0"/>
          </a:p>
          <a:p>
            <a:pPr>
              <a:buFont typeface="Arial"/>
              <a:buChar char="•"/>
            </a:pPr>
            <a:r>
              <a:rPr lang="en-AU" dirty="0"/>
              <a:t> Adding HCℓ increases the [H</a:t>
            </a:r>
            <a:r>
              <a:rPr lang="en-AU" baseline="30000" dirty="0"/>
              <a:t>+</a:t>
            </a:r>
            <a:r>
              <a:rPr lang="en-AU" dirty="0"/>
              <a:t>]. This increases the rate of </a:t>
            </a:r>
            <a:r>
              <a:rPr lang="en-AU" b="1" dirty="0">
                <a:solidFill>
                  <a:srgbClr val="FF0000"/>
                </a:solidFill>
              </a:rPr>
              <a:t>forwards reaction</a:t>
            </a:r>
            <a:r>
              <a:rPr lang="en-AU" dirty="0"/>
              <a:t> due to more collisions between H</a:t>
            </a:r>
            <a:r>
              <a:rPr lang="en-AU" baseline="30000" dirty="0"/>
              <a:t>+</a:t>
            </a:r>
            <a:r>
              <a:rPr lang="en-AU" dirty="0"/>
              <a:t> and CrO</a:t>
            </a:r>
            <a:r>
              <a:rPr lang="en-AU" baseline="-25000" dirty="0"/>
              <a:t>4</a:t>
            </a:r>
            <a:r>
              <a:rPr lang="en-AU" baseline="30000" dirty="0"/>
              <a:t>2-</a:t>
            </a:r>
            <a:r>
              <a:rPr lang="en-AU" dirty="0"/>
              <a:t>.</a:t>
            </a:r>
          </a:p>
          <a:p>
            <a:pPr>
              <a:buFont typeface="Arial"/>
              <a:buChar char="•"/>
            </a:pPr>
            <a:r>
              <a:rPr lang="en-AU" dirty="0"/>
              <a:t> The system is no longer at equilibrium because </a:t>
            </a:r>
            <a:r>
              <a:rPr lang="en-AU" b="1" dirty="0">
                <a:solidFill>
                  <a:srgbClr val="FF0000"/>
                </a:solidFill>
              </a:rPr>
              <a:t>forwards rate </a:t>
            </a:r>
            <a:r>
              <a:rPr lang="en-AU" dirty="0"/>
              <a:t>&gt; </a:t>
            </a:r>
            <a:r>
              <a:rPr lang="en-AU" b="1" dirty="0">
                <a:solidFill>
                  <a:srgbClr val="0000FF"/>
                </a:solidFill>
              </a:rPr>
              <a:t>reverse rate</a:t>
            </a:r>
            <a:r>
              <a:rPr lang="en-AU" dirty="0"/>
              <a:t>.</a:t>
            </a:r>
          </a:p>
          <a:p>
            <a:pPr>
              <a:buFont typeface="Arial"/>
              <a:buChar char="•"/>
            </a:pPr>
            <a:r>
              <a:rPr lang="en-AU" dirty="0"/>
              <a:t> Over time, this leads to [reactants] decreasing and [products] increasing, causing </a:t>
            </a:r>
            <a:r>
              <a:rPr lang="en-AU" b="1" dirty="0">
                <a:solidFill>
                  <a:srgbClr val="FF0000"/>
                </a:solidFill>
              </a:rPr>
              <a:t>forwards rate </a:t>
            </a:r>
            <a:r>
              <a:rPr lang="en-AU" dirty="0"/>
              <a:t>to decrease and </a:t>
            </a:r>
            <a:r>
              <a:rPr lang="en-AU" b="1" dirty="0">
                <a:solidFill>
                  <a:srgbClr val="0000FF"/>
                </a:solidFill>
              </a:rPr>
              <a:t>reverse rate </a:t>
            </a:r>
            <a:r>
              <a:rPr lang="en-AU" dirty="0"/>
              <a:t>to increase until equilibrium is re-established</a:t>
            </a:r>
          </a:p>
          <a:p>
            <a:pPr>
              <a:buFont typeface="Arial"/>
              <a:buChar char="•"/>
            </a:pPr>
            <a:r>
              <a:rPr lang="en-AU" dirty="0"/>
              <a:t> The colour change from yellow to orange is due to increasing [Cr</a:t>
            </a:r>
            <a:r>
              <a:rPr lang="en-AU" baseline="-25000" dirty="0"/>
              <a:t>2</a:t>
            </a:r>
            <a:r>
              <a:rPr lang="en-AU" dirty="0"/>
              <a:t>O</a:t>
            </a:r>
            <a:r>
              <a:rPr lang="en-AU" baseline="-25000" dirty="0"/>
              <a:t>7</a:t>
            </a:r>
            <a:r>
              <a:rPr lang="en-AU" baseline="30000" dirty="0"/>
              <a:t>2-</a:t>
            </a:r>
            <a:r>
              <a:rPr lang="en-AU" dirty="0"/>
              <a:t>] as equilibrium is re-established</a:t>
            </a:r>
          </a:p>
          <a:p>
            <a:pPr>
              <a:buFont typeface="Arial"/>
              <a:buChar char="•"/>
            </a:pPr>
            <a:endParaRPr lang="en-AU" dirty="0"/>
          </a:p>
        </p:txBody>
      </p:sp>
      <p:sp>
        <p:nvSpPr>
          <p:cNvPr id="7" name="Content Placeholder 2"/>
          <p:cNvSpPr txBox="1">
            <a:spLocks/>
          </p:cNvSpPr>
          <p:nvPr/>
        </p:nvSpPr>
        <p:spPr>
          <a:xfrm>
            <a:off x="3726330" y="2866928"/>
            <a:ext cx="5542225" cy="114553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AU" sz="1800" dirty="0"/>
          </a:p>
        </p:txBody>
      </p:sp>
    </p:spTree>
    <p:extLst>
      <p:ext uri="{BB962C8B-B14F-4D97-AF65-F5344CB8AC3E}">
        <p14:creationId xmlns:p14="http://schemas.microsoft.com/office/powerpoint/2010/main" val="39121777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DILUTING SOLUTIONS</a:t>
            </a:r>
          </a:p>
        </p:txBody>
      </p:sp>
      <p:sp>
        <p:nvSpPr>
          <p:cNvPr id="3" name="Content Placeholder 2"/>
          <p:cNvSpPr>
            <a:spLocks noGrp="1"/>
          </p:cNvSpPr>
          <p:nvPr>
            <p:ph idx="1"/>
          </p:nvPr>
        </p:nvSpPr>
        <p:spPr/>
        <p:txBody>
          <a:bodyPr>
            <a:normAutofit/>
          </a:bodyPr>
          <a:lstStyle/>
          <a:p>
            <a:r>
              <a:rPr lang="en-US" dirty="0"/>
              <a:t>If water is added to a system with multiple (</a:t>
            </a:r>
            <a:r>
              <a:rPr lang="en-US" dirty="0" err="1"/>
              <a:t>aq</a:t>
            </a:r>
            <a:r>
              <a:rPr lang="en-US" dirty="0"/>
              <a:t>) substances, it will decrease the concentration of </a:t>
            </a:r>
            <a:r>
              <a:rPr lang="en-US" b="1" u="sng" dirty="0"/>
              <a:t>all</a:t>
            </a:r>
            <a:r>
              <a:rPr lang="en-US" dirty="0"/>
              <a:t> aqueous species. </a:t>
            </a:r>
          </a:p>
          <a:p>
            <a:endParaRPr lang="en-US" dirty="0"/>
          </a:p>
          <a:p>
            <a:r>
              <a:rPr lang="en-US" dirty="0"/>
              <a:t>Le </a:t>
            </a:r>
            <a:r>
              <a:rPr lang="en-US" dirty="0" err="1"/>
              <a:t>Châtelier’s</a:t>
            </a:r>
            <a:r>
              <a:rPr lang="en-US" dirty="0"/>
              <a:t> principle predicts the reaction will </a:t>
            </a:r>
            <a:r>
              <a:rPr lang="en-US" dirty="0" err="1"/>
              <a:t>favour</a:t>
            </a:r>
            <a:r>
              <a:rPr lang="en-US" dirty="0"/>
              <a:t> whichever side produces more moles of (</a:t>
            </a:r>
            <a:r>
              <a:rPr lang="en-US" dirty="0" err="1"/>
              <a:t>aq</a:t>
            </a:r>
            <a:r>
              <a:rPr lang="en-US" dirty="0"/>
              <a:t>) as this will </a:t>
            </a:r>
            <a:r>
              <a:rPr lang="en-US" u="sng" dirty="0"/>
              <a:t>increase</a:t>
            </a:r>
            <a:r>
              <a:rPr lang="en-US" dirty="0"/>
              <a:t> the overall concentration of ions.</a:t>
            </a:r>
          </a:p>
          <a:p>
            <a:endParaRPr lang="en-US" dirty="0"/>
          </a:p>
          <a:p>
            <a:r>
              <a:rPr lang="en-US" dirty="0"/>
              <a:t>If both sides of the equation have equal moles of (</a:t>
            </a:r>
            <a:r>
              <a:rPr lang="en-US" dirty="0" err="1"/>
              <a:t>aq</a:t>
            </a:r>
            <a:r>
              <a:rPr lang="en-US" dirty="0"/>
              <a:t>), then the reaction will not shift. These reactions remain at equilibrium when diluted.</a:t>
            </a:r>
          </a:p>
        </p:txBody>
      </p:sp>
    </p:spTree>
    <p:extLst>
      <p:ext uri="{BB962C8B-B14F-4D97-AF65-F5344CB8AC3E}">
        <p14:creationId xmlns:p14="http://schemas.microsoft.com/office/powerpoint/2010/main" val="18134053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DILUTING SOLUTIONS</a:t>
            </a:r>
          </a:p>
        </p:txBody>
      </p:sp>
      <p:sp>
        <p:nvSpPr>
          <p:cNvPr id="3" name="Content Placeholder 2"/>
          <p:cNvSpPr>
            <a:spLocks noGrp="1"/>
          </p:cNvSpPr>
          <p:nvPr>
            <p:ph idx="1"/>
          </p:nvPr>
        </p:nvSpPr>
        <p:spPr/>
        <p:txBody>
          <a:bodyPr>
            <a:normAutofit/>
          </a:bodyPr>
          <a:lstStyle/>
          <a:p>
            <a:r>
              <a:rPr lang="en-US" dirty="0"/>
              <a:t>Example: 		PbI</a:t>
            </a:r>
            <a:r>
              <a:rPr lang="en-US" baseline="-25000" dirty="0"/>
              <a:t>2</a:t>
            </a:r>
            <a:r>
              <a:rPr lang="en-US" dirty="0"/>
              <a:t>(s)   ⇌   Pb</a:t>
            </a:r>
            <a:r>
              <a:rPr lang="en-US" baseline="30000" dirty="0"/>
              <a:t>2+</a:t>
            </a:r>
            <a:r>
              <a:rPr lang="en-US" dirty="0"/>
              <a:t>(</a:t>
            </a:r>
            <a:r>
              <a:rPr lang="en-US" dirty="0" err="1"/>
              <a:t>aq</a:t>
            </a:r>
            <a:r>
              <a:rPr lang="en-US" dirty="0"/>
              <a:t>)   +   2 I</a:t>
            </a:r>
            <a:r>
              <a:rPr lang="en-US" baseline="30000" dirty="0"/>
              <a:t>-</a:t>
            </a:r>
            <a:r>
              <a:rPr lang="en-US" dirty="0"/>
              <a:t>(</a:t>
            </a:r>
            <a:r>
              <a:rPr lang="en-US" dirty="0" err="1"/>
              <a:t>aq</a:t>
            </a:r>
            <a:r>
              <a:rPr lang="en-US" dirty="0"/>
              <a:t>)</a:t>
            </a:r>
          </a:p>
          <a:p>
            <a:pPr marL="0" indent="0">
              <a:buNone/>
            </a:pPr>
            <a:endParaRPr lang="en-US" dirty="0"/>
          </a:p>
          <a:p>
            <a:pPr marL="0" indent="0">
              <a:buNone/>
            </a:pPr>
            <a:endParaRPr lang="en-US" dirty="0"/>
          </a:p>
          <a:p>
            <a:r>
              <a:rPr lang="en-US" b="1" dirty="0"/>
              <a:t>Prediction of shift: </a:t>
            </a:r>
            <a:r>
              <a:rPr lang="en-US" dirty="0"/>
              <a:t>Diluting a saturated solution of lead(II) iodide causes the reaction to shift right, as the R.H.S. has more moles of aqueous substances (3 </a:t>
            </a:r>
            <a:r>
              <a:rPr lang="en-US" dirty="0" err="1"/>
              <a:t>mol</a:t>
            </a:r>
            <a:r>
              <a:rPr lang="en-US" dirty="0"/>
              <a:t> </a:t>
            </a:r>
            <a:r>
              <a:rPr lang="en-US" dirty="0" err="1"/>
              <a:t>vs</a:t>
            </a:r>
            <a:r>
              <a:rPr lang="en-US" dirty="0"/>
              <a:t> 0 </a:t>
            </a:r>
            <a:r>
              <a:rPr lang="en-US" dirty="0" err="1"/>
              <a:t>mol</a:t>
            </a:r>
            <a:r>
              <a:rPr lang="en-US" dirty="0"/>
              <a:t>).</a:t>
            </a:r>
          </a:p>
          <a:p>
            <a:endParaRPr lang="en-US" dirty="0"/>
          </a:p>
          <a:p>
            <a:r>
              <a:rPr lang="en-US" b="1" dirty="0"/>
              <a:t>Observation: </a:t>
            </a:r>
            <a:r>
              <a:rPr lang="en-US" dirty="0"/>
              <a:t>More of the yellow solid dissolves</a:t>
            </a:r>
            <a:endParaRPr lang="en-US" b="1" dirty="0"/>
          </a:p>
        </p:txBody>
      </p:sp>
      <p:sp>
        <p:nvSpPr>
          <p:cNvPr id="4" name="Right Brace 3"/>
          <p:cNvSpPr/>
          <p:nvPr/>
        </p:nvSpPr>
        <p:spPr>
          <a:xfrm rot="5400000">
            <a:off x="4041015" y="2539882"/>
            <a:ext cx="282230" cy="731177"/>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5" name="Right Brace 4"/>
          <p:cNvSpPr/>
          <p:nvPr/>
        </p:nvSpPr>
        <p:spPr>
          <a:xfrm rot="5400000">
            <a:off x="6278088" y="1659568"/>
            <a:ext cx="264511" cy="2471026"/>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p:cNvSpPr txBox="1"/>
          <p:nvPr/>
        </p:nvSpPr>
        <p:spPr>
          <a:xfrm>
            <a:off x="3489384" y="3065816"/>
            <a:ext cx="3835758" cy="369332"/>
          </a:xfrm>
          <a:prstGeom prst="rect">
            <a:avLst/>
          </a:prstGeom>
          <a:noFill/>
        </p:spPr>
        <p:txBody>
          <a:bodyPr wrap="square" rtlCol="0">
            <a:spAutoFit/>
          </a:bodyPr>
          <a:lstStyle/>
          <a:p>
            <a:r>
              <a:rPr lang="en-US" dirty="0"/>
              <a:t>0 moles (</a:t>
            </a:r>
            <a:r>
              <a:rPr lang="en-US" dirty="0" err="1"/>
              <a:t>aq</a:t>
            </a:r>
            <a:r>
              <a:rPr lang="en-US" dirty="0"/>
              <a:t>)                   3 moles (</a:t>
            </a:r>
            <a:r>
              <a:rPr lang="en-US" dirty="0" err="1"/>
              <a:t>aq</a:t>
            </a:r>
            <a:r>
              <a:rPr lang="en-US" dirty="0"/>
              <a:t>)</a:t>
            </a:r>
          </a:p>
        </p:txBody>
      </p:sp>
    </p:spTree>
    <p:extLst>
      <p:ext uri="{BB962C8B-B14F-4D97-AF65-F5344CB8AC3E}">
        <p14:creationId xmlns:p14="http://schemas.microsoft.com/office/powerpoint/2010/main" val="16920770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Changes to PARTIAL PRESSURE</a:t>
            </a:r>
          </a:p>
        </p:txBody>
      </p:sp>
      <p:sp>
        <p:nvSpPr>
          <p:cNvPr id="3" name="Content Placeholder 2"/>
          <p:cNvSpPr>
            <a:spLocks noGrp="1"/>
          </p:cNvSpPr>
          <p:nvPr>
            <p:ph idx="1"/>
          </p:nvPr>
        </p:nvSpPr>
        <p:spPr>
          <a:xfrm>
            <a:off x="1024128" y="1924152"/>
            <a:ext cx="10405872" cy="4385208"/>
          </a:xfrm>
        </p:spPr>
        <p:txBody>
          <a:bodyPr/>
          <a:lstStyle/>
          <a:p>
            <a:r>
              <a:rPr lang="en-AU" dirty="0"/>
              <a:t>‘Partial pressure’ refers to the pressure of an individual gas within a mixture.</a:t>
            </a:r>
            <a:br>
              <a:rPr lang="en-AU" dirty="0"/>
            </a:br>
            <a:r>
              <a:rPr lang="en-AU" dirty="0"/>
              <a:t>It is changed by adding or removing the gas from the mixture.</a:t>
            </a:r>
          </a:p>
          <a:p>
            <a:r>
              <a:rPr lang="en-AU" dirty="0"/>
              <a:t>A change to the partial pressure of a gas is effectively the same as a change in concentration. It can be explained in terms of collision theory using very similar terminology.</a:t>
            </a:r>
          </a:p>
        </p:txBody>
      </p:sp>
      <p:pic>
        <p:nvPicPr>
          <p:cNvPr id="5" name="Picture 4"/>
          <p:cNvPicPr/>
          <p:nvPr/>
        </p:nvPicPr>
        <p:blipFill rotWithShape="1">
          <a:blip r:embed="rId2">
            <a:extLst>
              <a:ext uri="{28A0092B-C50C-407E-A947-70E740481C1C}">
                <a14:useLocalDpi xmlns:a14="http://schemas.microsoft.com/office/drawing/2010/main" val="0"/>
              </a:ext>
            </a:extLst>
          </a:blip>
          <a:srcRect l="3227" t="15251" r="22567" b="49061"/>
          <a:stretch/>
        </p:blipFill>
        <p:spPr bwMode="auto">
          <a:xfrm>
            <a:off x="1507024" y="3538010"/>
            <a:ext cx="4855972" cy="3179445"/>
          </a:xfrm>
          <a:prstGeom prst="rect">
            <a:avLst/>
          </a:prstGeom>
          <a:noFill/>
          <a:ln>
            <a:noFill/>
          </a:ln>
          <a:extLst>
            <a:ext uri="{53640926-AAD7-44D8-BBD7-CCE9431645EC}">
              <a14:shadowObscured xmlns:a14="http://schemas.microsoft.com/office/drawing/2010/main"/>
            </a:ext>
          </a:extLst>
        </p:spPr>
      </p:pic>
      <p:sp>
        <p:nvSpPr>
          <p:cNvPr id="6" name="TextBox 5"/>
          <p:cNvSpPr txBox="1"/>
          <p:nvPr/>
        </p:nvSpPr>
        <p:spPr>
          <a:xfrm>
            <a:off x="7072485" y="3524686"/>
            <a:ext cx="4453467" cy="3139321"/>
          </a:xfrm>
          <a:prstGeom prst="rect">
            <a:avLst/>
          </a:prstGeom>
          <a:noFill/>
        </p:spPr>
        <p:txBody>
          <a:bodyPr wrap="square" rtlCol="0">
            <a:spAutoFit/>
          </a:bodyPr>
          <a:lstStyle/>
          <a:p>
            <a:r>
              <a:rPr lang="en-AU" dirty="0"/>
              <a:t>Q: At what time did the reaction (first) reach equilibrium? Justify your answer.</a:t>
            </a:r>
            <a:br>
              <a:rPr lang="en-AU" dirty="0"/>
            </a:br>
            <a:endParaRPr lang="en-AU" dirty="0"/>
          </a:p>
          <a:p>
            <a:r>
              <a:rPr lang="en-AU" dirty="0"/>
              <a:t>	</a:t>
            </a:r>
          </a:p>
          <a:p>
            <a:r>
              <a:rPr lang="en-AU" dirty="0"/>
              <a:t>Q: What could have caused the change at occurred after 25 minutes?</a:t>
            </a:r>
          </a:p>
          <a:p>
            <a:endParaRPr lang="en-AU" dirty="0"/>
          </a:p>
          <a:p>
            <a:r>
              <a:rPr lang="en-AU" dirty="0"/>
              <a:t>	</a:t>
            </a:r>
          </a:p>
          <a:p>
            <a:r>
              <a:rPr lang="en-AU" dirty="0"/>
              <a:t>Q: Explain the change in shape from t=25 to t=45.</a:t>
            </a:r>
          </a:p>
          <a:p>
            <a:endParaRPr lang="en-US" dirty="0"/>
          </a:p>
        </p:txBody>
      </p:sp>
    </p:spTree>
    <p:extLst>
      <p:ext uri="{BB962C8B-B14F-4D97-AF65-F5344CB8AC3E}">
        <p14:creationId xmlns:p14="http://schemas.microsoft.com/office/powerpoint/2010/main" val="9479265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Changes to PRESSURE – SIZE OF CONTAINER</a:t>
            </a:r>
          </a:p>
        </p:txBody>
      </p:sp>
      <p:sp>
        <p:nvSpPr>
          <p:cNvPr id="3" name="Content Placeholder 2"/>
          <p:cNvSpPr>
            <a:spLocks noGrp="1"/>
          </p:cNvSpPr>
          <p:nvPr>
            <p:ph idx="1"/>
          </p:nvPr>
        </p:nvSpPr>
        <p:spPr>
          <a:xfrm>
            <a:off x="1024128" y="1924152"/>
            <a:ext cx="10560116" cy="4385208"/>
          </a:xfrm>
        </p:spPr>
        <p:txBody>
          <a:bodyPr/>
          <a:lstStyle/>
          <a:p>
            <a:r>
              <a:rPr lang="en-AU" dirty="0"/>
              <a:t>Changing the size of a container will change the partial pressures of </a:t>
            </a:r>
            <a:r>
              <a:rPr lang="en-AU" b="1" dirty="0"/>
              <a:t>all</a:t>
            </a:r>
            <a:r>
              <a:rPr lang="en-AU" dirty="0"/>
              <a:t> gaseous substances. </a:t>
            </a:r>
          </a:p>
          <a:p>
            <a:endParaRPr lang="en-AU" dirty="0"/>
          </a:p>
          <a:p>
            <a:r>
              <a:rPr lang="en-AU" dirty="0"/>
              <a:t>If you </a:t>
            </a:r>
            <a:r>
              <a:rPr lang="en-AU" b="1" dirty="0">
                <a:solidFill>
                  <a:srgbClr val="FF0000"/>
                </a:solidFill>
              </a:rPr>
              <a:t>reduce the size</a:t>
            </a:r>
            <a:r>
              <a:rPr lang="en-AU" dirty="0"/>
              <a:t> of the container you will </a:t>
            </a:r>
            <a:r>
              <a:rPr lang="en-AU" b="1" dirty="0">
                <a:solidFill>
                  <a:srgbClr val="FF0000"/>
                </a:solidFill>
              </a:rPr>
              <a:t>increase overall pressure</a:t>
            </a:r>
            <a:r>
              <a:rPr lang="en-AU" dirty="0"/>
              <a:t>.</a:t>
            </a:r>
          </a:p>
          <a:p>
            <a:r>
              <a:rPr lang="en-AU" dirty="0"/>
              <a:t>Le </a:t>
            </a:r>
            <a:r>
              <a:rPr lang="en-AU" dirty="0" err="1"/>
              <a:t>Châtelier’s</a:t>
            </a:r>
            <a:r>
              <a:rPr lang="en-AU" dirty="0"/>
              <a:t> principle predicts the system will oppose this change by favouring the side of the reaction with the </a:t>
            </a:r>
            <a:r>
              <a:rPr lang="en-AU" b="1" dirty="0">
                <a:solidFill>
                  <a:srgbClr val="FF0000"/>
                </a:solidFill>
              </a:rPr>
              <a:t>least moles of gas.</a:t>
            </a:r>
            <a:endParaRPr lang="en-AU" dirty="0"/>
          </a:p>
          <a:p>
            <a:endParaRPr lang="en-AU" dirty="0"/>
          </a:p>
          <a:p>
            <a:r>
              <a:rPr lang="en-AU" dirty="0"/>
              <a:t>If you </a:t>
            </a:r>
            <a:r>
              <a:rPr lang="en-AU" b="1" dirty="0">
                <a:solidFill>
                  <a:srgbClr val="008000"/>
                </a:solidFill>
              </a:rPr>
              <a:t>increase the size</a:t>
            </a:r>
            <a:r>
              <a:rPr lang="en-AU" dirty="0">
                <a:solidFill>
                  <a:srgbClr val="008000"/>
                </a:solidFill>
              </a:rPr>
              <a:t> </a:t>
            </a:r>
            <a:r>
              <a:rPr lang="en-AU" dirty="0"/>
              <a:t>of the container you will </a:t>
            </a:r>
            <a:r>
              <a:rPr lang="en-AU" b="1" dirty="0">
                <a:solidFill>
                  <a:srgbClr val="008000"/>
                </a:solidFill>
              </a:rPr>
              <a:t>decrease overall pressure</a:t>
            </a:r>
            <a:r>
              <a:rPr lang="en-AU" dirty="0"/>
              <a:t>.</a:t>
            </a:r>
          </a:p>
          <a:p>
            <a:r>
              <a:rPr lang="en-AU" dirty="0"/>
              <a:t>Le </a:t>
            </a:r>
            <a:r>
              <a:rPr lang="en-AU" dirty="0" err="1"/>
              <a:t>Châtelier’s</a:t>
            </a:r>
            <a:r>
              <a:rPr lang="en-AU" dirty="0"/>
              <a:t> principle predicts the system will oppose this change by favouring the side of the reaction with the </a:t>
            </a:r>
            <a:r>
              <a:rPr lang="en-AU" b="1" dirty="0">
                <a:solidFill>
                  <a:srgbClr val="008000"/>
                </a:solidFill>
              </a:rPr>
              <a:t>most moles of gas</a:t>
            </a:r>
            <a:r>
              <a:rPr lang="en-AU" i="1" dirty="0"/>
              <a:t>.</a:t>
            </a:r>
          </a:p>
          <a:p>
            <a:endParaRPr lang="en-AU" dirty="0"/>
          </a:p>
        </p:txBody>
      </p:sp>
    </p:spTree>
    <p:extLst>
      <p:ext uri="{BB962C8B-B14F-4D97-AF65-F5344CB8AC3E}">
        <p14:creationId xmlns:p14="http://schemas.microsoft.com/office/powerpoint/2010/main" val="31403830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 </a:t>
            </a:r>
            <a:r>
              <a:rPr lang="en-US" dirty="0" err="1"/>
              <a:t>Châtelier’s</a:t>
            </a:r>
            <a:r>
              <a:rPr lang="en-US" dirty="0"/>
              <a:t> principle: VOLUME OF GASES</a:t>
            </a:r>
          </a:p>
        </p:txBody>
      </p:sp>
      <p:sp>
        <p:nvSpPr>
          <p:cNvPr id="3" name="Content Placeholder 2"/>
          <p:cNvSpPr>
            <a:spLocks noGrp="1"/>
          </p:cNvSpPr>
          <p:nvPr>
            <p:ph idx="1"/>
          </p:nvPr>
        </p:nvSpPr>
        <p:spPr>
          <a:xfrm>
            <a:off x="1024128" y="2286000"/>
            <a:ext cx="10575205" cy="4023360"/>
          </a:xfrm>
        </p:spPr>
        <p:txBody>
          <a:bodyPr>
            <a:normAutofit/>
          </a:bodyPr>
          <a:lstStyle/>
          <a:p>
            <a:pPr marL="0" indent="0">
              <a:buNone/>
            </a:pPr>
            <a:r>
              <a:rPr lang="en-US" dirty="0"/>
              <a:t>Example #1:</a:t>
            </a:r>
            <a:r>
              <a:rPr lang="en-US" sz="1800" dirty="0"/>
              <a:t>	  </a:t>
            </a:r>
            <a:r>
              <a:rPr lang="en-US" sz="2800" dirty="0"/>
              <a:t>	   </a:t>
            </a:r>
            <a:r>
              <a:rPr lang="en-US" sz="2800" b="1" dirty="0"/>
              <a:t>3 H</a:t>
            </a:r>
            <a:r>
              <a:rPr lang="en-US" sz="2800" b="1" baseline="-25000" dirty="0"/>
              <a:t>2</a:t>
            </a:r>
            <a:r>
              <a:rPr lang="en-US" sz="2800" b="1" dirty="0"/>
              <a:t>(g)  +  N</a:t>
            </a:r>
            <a:r>
              <a:rPr lang="en-US" sz="2800" b="1" baseline="-25000" dirty="0"/>
              <a:t>2</a:t>
            </a:r>
            <a:r>
              <a:rPr lang="en-US" sz="2800" b="1" dirty="0"/>
              <a:t>(g)   ⇌   2 NH</a:t>
            </a:r>
            <a:r>
              <a:rPr lang="en-US" sz="2800" b="1" baseline="-25000" dirty="0"/>
              <a:t>3</a:t>
            </a:r>
            <a:r>
              <a:rPr lang="en-US" sz="2800" b="1" dirty="0"/>
              <a:t>(g)</a:t>
            </a:r>
          </a:p>
          <a:p>
            <a:br>
              <a:rPr lang="en-US" dirty="0"/>
            </a:br>
            <a:endParaRPr lang="en-US" dirty="0"/>
          </a:p>
          <a:p>
            <a:endParaRPr lang="en-US" dirty="0"/>
          </a:p>
          <a:p>
            <a:r>
              <a:rPr lang="en-US" b="1" dirty="0"/>
              <a:t>Change: </a:t>
            </a:r>
            <a:r>
              <a:rPr lang="en-US" dirty="0"/>
              <a:t>Decrease the volume of the container, causing overall pressure to increase</a:t>
            </a:r>
          </a:p>
          <a:p>
            <a:r>
              <a:rPr lang="en-US" b="1" dirty="0"/>
              <a:t>Effect: </a:t>
            </a:r>
            <a:r>
              <a:rPr lang="en-US" dirty="0"/>
              <a:t>According to Le </a:t>
            </a:r>
            <a:r>
              <a:rPr lang="en-US" dirty="0" err="1"/>
              <a:t>Châtelier’s</a:t>
            </a:r>
            <a:r>
              <a:rPr lang="en-US" dirty="0"/>
              <a:t> principle, the system will shift in a way to reduce overall pressure. Reaction would shift right as the R.H.S. has less moles of gas (2 </a:t>
            </a:r>
            <a:r>
              <a:rPr lang="en-US" dirty="0" err="1"/>
              <a:t>mol</a:t>
            </a:r>
            <a:r>
              <a:rPr lang="en-US" dirty="0"/>
              <a:t> vs. 4 </a:t>
            </a:r>
            <a:r>
              <a:rPr lang="en-US" dirty="0" err="1"/>
              <a:t>mol</a:t>
            </a:r>
            <a:r>
              <a:rPr lang="en-US" dirty="0"/>
              <a:t>).</a:t>
            </a:r>
            <a:endParaRPr lang="en-US" b="1" dirty="0"/>
          </a:p>
        </p:txBody>
      </p:sp>
      <p:sp>
        <p:nvSpPr>
          <p:cNvPr id="4" name="Right Brace 3"/>
          <p:cNvSpPr/>
          <p:nvPr/>
        </p:nvSpPr>
        <p:spPr>
          <a:xfrm rot="5400000">
            <a:off x="5115277" y="1700388"/>
            <a:ext cx="359834" cy="2589389"/>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5" name="Right Brace 4"/>
          <p:cNvSpPr/>
          <p:nvPr/>
        </p:nvSpPr>
        <p:spPr>
          <a:xfrm rot="5400000">
            <a:off x="7765344" y="2346681"/>
            <a:ext cx="348547" cy="1308098"/>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p:cNvSpPr txBox="1"/>
          <p:nvPr/>
        </p:nvSpPr>
        <p:spPr>
          <a:xfrm>
            <a:off x="4332112" y="3175001"/>
            <a:ext cx="1947333" cy="369332"/>
          </a:xfrm>
          <a:prstGeom prst="rect">
            <a:avLst/>
          </a:prstGeom>
          <a:noFill/>
        </p:spPr>
        <p:txBody>
          <a:bodyPr wrap="square" rtlCol="0">
            <a:spAutoFit/>
          </a:bodyPr>
          <a:lstStyle/>
          <a:p>
            <a:pPr algn="ctr"/>
            <a:r>
              <a:rPr lang="en-US" b="1" dirty="0"/>
              <a:t>4 moles of gas</a:t>
            </a:r>
          </a:p>
        </p:txBody>
      </p:sp>
      <p:sp>
        <p:nvSpPr>
          <p:cNvPr id="7" name="TextBox 6"/>
          <p:cNvSpPr txBox="1"/>
          <p:nvPr/>
        </p:nvSpPr>
        <p:spPr>
          <a:xfrm>
            <a:off x="7080955" y="3158068"/>
            <a:ext cx="1710267" cy="369332"/>
          </a:xfrm>
          <a:prstGeom prst="rect">
            <a:avLst/>
          </a:prstGeom>
          <a:noFill/>
        </p:spPr>
        <p:txBody>
          <a:bodyPr wrap="square" rtlCol="0">
            <a:spAutoFit/>
          </a:bodyPr>
          <a:lstStyle/>
          <a:p>
            <a:pPr algn="ctr"/>
            <a:r>
              <a:rPr lang="en-US" b="1" dirty="0"/>
              <a:t>2 moles of gas</a:t>
            </a:r>
          </a:p>
        </p:txBody>
      </p:sp>
    </p:spTree>
    <p:extLst>
      <p:ext uri="{BB962C8B-B14F-4D97-AF65-F5344CB8AC3E}">
        <p14:creationId xmlns:p14="http://schemas.microsoft.com/office/powerpoint/2010/main" val="13293748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 </a:t>
            </a:r>
            <a:r>
              <a:rPr lang="en-US" dirty="0" err="1"/>
              <a:t>Châtelier’s</a:t>
            </a:r>
            <a:r>
              <a:rPr lang="en-US" dirty="0"/>
              <a:t> principle: VOLUME OF GASES</a:t>
            </a:r>
          </a:p>
        </p:txBody>
      </p:sp>
      <p:sp>
        <p:nvSpPr>
          <p:cNvPr id="3" name="Content Placeholder 2"/>
          <p:cNvSpPr>
            <a:spLocks noGrp="1"/>
          </p:cNvSpPr>
          <p:nvPr>
            <p:ph idx="1"/>
          </p:nvPr>
        </p:nvSpPr>
        <p:spPr>
          <a:xfrm>
            <a:off x="1024128" y="2286000"/>
            <a:ext cx="10575205" cy="4023360"/>
          </a:xfrm>
        </p:spPr>
        <p:txBody>
          <a:bodyPr>
            <a:normAutofit/>
          </a:bodyPr>
          <a:lstStyle/>
          <a:p>
            <a:pPr marL="0" indent="0">
              <a:buNone/>
            </a:pPr>
            <a:r>
              <a:rPr lang="en-US" dirty="0"/>
              <a:t>Example #1:</a:t>
            </a:r>
            <a:r>
              <a:rPr lang="en-US" sz="1800" dirty="0"/>
              <a:t>	  </a:t>
            </a:r>
            <a:r>
              <a:rPr lang="en-US" sz="2800" dirty="0"/>
              <a:t>	   </a:t>
            </a:r>
            <a:r>
              <a:rPr lang="en-US" sz="2800" b="1" dirty="0"/>
              <a:t>3 H</a:t>
            </a:r>
            <a:r>
              <a:rPr lang="en-US" sz="2800" b="1" baseline="-25000" dirty="0"/>
              <a:t>2</a:t>
            </a:r>
            <a:r>
              <a:rPr lang="en-US" sz="2800" b="1" dirty="0"/>
              <a:t>(g)  +  N</a:t>
            </a:r>
            <a:r>
              <a:rPr lang="en-US" sz="2800" b="1" baseline="-25000" dirty="0"/>
              <a:t>2</a:t>
            </a:r>
            <a:r>
              <a:rPr lang="en-US" sz="2800" b="1" dirty="0"/>
              <a:t>(g)   ⇌   2 NH</a:t>
            </a:r>
            <a:r>
              <a:rPr lang="en-US" sz="2800" b="1" baseline="-25000" dirty="0"/>
              <a:t>3</a:t>
            </a:r>
            <a:r>
              <a:rPr lang="en-US" sz="2800" b="1" dirty="0"/>
              <a:t>(g)</a:t>
            </a:r>
          </a:p>
          <a:p>
            <a:br>
              <a:rPr lang="en-US" dirty="0"/>
            </a:br>
            <a:endParaRPr lang="en-US" dirty="0"/>
          </a:p>
          <a:p>
            <a:endParaRPr lang="en-US" dirty="0"/>
          </a:p>
          <a:p>
            <a:r>
              <a:rPr lang="en-US" b="1" dirty="0"/>
              <a:t>Change: </a:t>
            </a:r>
            <a:r>
              <a:rPr lang="en-US" dirty="0"/>
              <a:t>Decrease the volume of the container, causing overall pressure to increase</a:t>
            </a:r>
          </a:p>
          <a:p>
            <a:r>
              <a:rPr lang="en-US" b="1" dirty="0"/>
              <a:t>Effect: </a:t>
            </a:r>
            <a:r>
              <a:rPr lang="en-US" dirty="0"/>
              <a:t>According to Le </a:t>
            </a:r>
            <a:r>
              <a:rPr lang="en-US" dirty="0" err="1"/>
              <a:t>Châtelier’s</a:t>
            </a:r>
            <a:r>
              <a:rPr lang="en-US" dirty="0"/>
              <a:t> principle, the system will shift in a way to reduce overall pressure. Reaction would shift right as the R.H.S. has less moles of gas (2 </a:t>
            </a:r>
            <a:r>
              <a:rPr lang="en-US" dirty="0" err="1"/>
              <a:t>mol</a:t>
            </a:r>
            <a:r>
              <a:rPr lang="en-US" dirty="0"/>
              <a:t> vs. 4 </a:t>
            </a:r>
            <a:r>
              <a:rPr lang="en-US" dirty="0" err="1"/>
              <a:t>mol</a:t>
            </a:r>
            <a:r>
              <a:rPr lang="en-US" dirty="0"/>
              <a:t>).</a:t>
            </a:r>
            <a:endParaRPr lang="en-US" b="1" dirty="0"/>
          </a:p>
        </p:txBody>
      </p:sp>
      <p:sp>
        <p:nvSpPr>
          <p:cNvPr id="4" name="Right Brace 3"/>
          <p:cNvSpPr/>
          <p:nvPr/>
        </p:nvSpPr>
        <p:spPr>
          <a:xfrm rot="5400000">
            <a:off x="5115277" y="1700388"/>
            <a:ext cx="359834" cy="2589389"/>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5" name="Right Brace 4"/>
          <p:cNvSpPr/>
          <p:nvPr/>
        </p:nvSpPr>
        <p:spPr>
          <a:xfrm rot="5400000">
            <a:off x="7765344" y="2346681"/>
            <a:ext cx="348547" cy="1308098"/>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p:cNvSpPr txBox="1"/>
          <p:nvPr/>
        </p:nvSpPr>
        <p:spPr>
          <a:xfrm>
            <a:off x="4332112" y="3175001"/>
            <a:ext cx="1947333" cy="369332"/>
          </a:xfrm>
          <a:prstGeom prst="rect">
            <a:avLst/>
          </a:prstGeom>
          <a:noFill/>
        </p:spPr>
        <p:txBody>
          <a:bodyPr wrap="square" rtlCol="0">
            <a:spAutoFit/>
          </a:bodyPr>
          <a:lstStyle/>
          <a:p>
            <a:pPr algn="ctr"/>
            <a:r>
              <a:rPr lang="en-US" b="1" dirty="0"/>
              <a:t>4 moles of gas</a:t>
            </a:r>
          </a:p>
        </p:txBody>
      </p:sp>
      <p:sp>
        <p:nvSpPr>
          <p:cNvPr id="7" name="TextBox 6"/>
          <p:cNvSpPr txBox="1"/>
          <p:nvPr/>
        </p:nvSpPr>
        <p:spPr>
          <a:xfrm>
            <a:off x="7080955" y="3158068"/>
            <a:ext cx="1710267" cy="369332"/>
          </a:xfrm>
          <a:prstGeom prst="rect">
            <a:avLst/>
          </a:prstGeom>
          <a:noFill/>
        </p:spPr>
        <p:txBody>
          <a:bodyPr wrap="square" rtlCol="0">
            <a:spAutoFit/>
          </a:bodyPr>
          <a:lstStyle/>
          <a:p>
            <a:pPr algn="ctr"/>
            <a:r>
              <a:rPr lang="en-US" b="1" dirty="0"/>
              <a:t>2 moles of gas</a:t>
            </a:r>
          </a:p>
        </p:txBody>
      </p:sp>
    </p:spTree>
    <p:extLst>
      <p:ext uri="{BB962C8B-B14F-4D97-AF65-F5344CB8AC3E}">
        <p14:creationId xmlns:p14="http://schemas.microsoft.com/office/powerpoint/2010/main" val="4002555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Factors affecting reaction rates</a:t>
            </a:r>
          </a:p>
        </p:txBody>
      </p:sp>
      <p:sp>
        <p:nvSpPr>
          <p:cNvPr id="3" name="Content Placeholder 2"/>
          <p:cNvSpPr>
            <a:spLocks noGrp="1"/>
          </p:cNvSpPr>
          <p:nvPr>
            <p:ph idx="1"/>
          </p:nvPr>
        </p:nvSpPr>
        <p:spPr>
          <a:xfrm>
            <a:off x="1024128" y="1764632"/>
            <a:ext cx="9720073" cy="4544728"/>
          </a:xfrm>
        </p:spPr>
        <p:txBody>
          <a:bodyPr/>
          <a:lstStyle/>
          <a:p>
            <a:r>
              <a:rPr lang="en-AU" b="1" dirty="0"/>
              <a:t>Pressure of gas	</a:t>
            </a:r>
            <a:r>
              <a:rPr lang="en-AU" dirty="0"/>
              <a:t>Depends on how change in pressure was achieved</a:t>
            </a:r>
          </a:p>
          <a:p>
            <a:endParaRPr lang="en-AU" dirty="0"/>
          </a:p>
        </p:txBody>
      </p:sp>
      <p:pic>
        <p:nvPicPr>
          <p:cNvPr id="5" name="Picture 4"/>
          <p:cNvPicPr>
            <a:picLocks noChangeAspect="1"/>
          </p:cNvPicPr>
          <p:nvPr/>
        </p:nvPicPr>
        <p:blipFill>
          <a:blip r:embed="rId2"/>
          <a:stretch>
            <a:fillRect/>
          </a:stretch>
        </p:blipFill>
        <p:spPr>
          <a:xfrm>
            <a:off x="1024128" y="2173817"/>
            <a:ext cx="1171575" cy="2324100"/>
          </a:xfrm>
          <a:prstGeom prst="rect">
            <a:avLst/>
          </a:prstGeom>
        </p:spPr>
      </p:pic>
      <p:pic>
        <p:nvPicPr>
          <p:cNvPr id="6" name="Picture 5"/>
          <p:cNvPicPr>
            <a:picLocks noChangeAspect="1"/>
          </p:cNvPicPr>
          <p:nvPr/>
        </p:nvPicPr>
        <p:blipFill>
          <a:blip r:embed="rId3"/>
          <a:stretch>
            <a:fillRect/>
          </a:stretch>
        </p:blipFill>
        <p:spPr>
          <a:xfrm>
            <a:off x="7367643" y="2173817"/>
            <a:ext cx="1190625" cy="2324100"/>
          </a:xfrm>
          <a:prstGeom prst="rect">
            <a:avLst/>
          </a:prstGeom>
        </p:spPr>
      </p:pic>
      <p:pic>
        <p:nvPicPr>
          <p:cNvPr id="7" name="Picture 6"/>
          <p:cNvPicPr>
            <a:picLocks noChangeAspect="1"/>
          </p:cNvPicPr>
          <p:nvPr/>
        </p:nvPicPr>
        <p:blipFill>
          <a:blip r:embed="rId4"/>
          <a:stretch>
            <a:fillRect/>
          </a:stretch>
        </p:blipFill>
        <p:spPr>
          <a:xfrm>
            <a:off x="9743770" y="2173817"/>
            <a:ext cx="1200150" cy="2352675"/>
          </a:xfrm>
          <a:prstGeom prst="rect">
            <a:avLst/>
          </a:prstGeom>
        </p:spPr>
      </p:pic>
      <p:graphicFrame>
        <p:nvGraphicFramePr>
          <p:cNvPr id="12" name="Table 11"/>
          <p:cNvGraphicFramePr>
            <a:graphicFrameLocks noGrp="1"/>
          </p:cNvGraphicFramePr>
          <p:nvPr>
            <p:extLst>
              <p:ext uri="{D42A27DB-BD31-4B8C-83A1-F6EECF244321}">
                <p14:modId xmlns:p14="http://schemas.microsoft.com/office/powerpoint/2010/main" val="3732491288"/>
              </p:ext>
            </p:extLst>
          </p:nvPr>
        </p:nvGraphicFramePr>
        <p:xfrm>
          <a:off x="2997201" y="4716117"/>
          <a:ext cx="8923866" cy="1854200"/>
        </p:xfrm>
        <a:graphic>
          <a:graphicData uri="http://schemas.openxmlformats.org/drawingml/2006/table">
            <a:tbl>
              <a:tblPr bandRow="1">
                <a:tableStyleId>{5C22544A-7EE6-4342-B048-85BDC9FD1C3A}</a:tableStyleId>
              </a:tblPr>
              <a:tblGrid>
                <a:gridCol w="3962399">
                  <a:extLst>
                    <a:ext uri="{9D8B030D-6E8A-4147-A177-3AD203B41FA5}">
                      <a16:colId xmlns:a16="http://schemas.microsoft.com/office/drawing/2014/main" val="20000"/>
                    </a:ext>
                  </a:extLst>
                </a:gridCol>
                <a:gridCol w="1986845">
                  <a:extLst>
                    <a:ext uri="{9D8B030D-6E8A-4147-A177-3AD203B41FA5}">
                      <a16:colId xmlns:a16="http://schemas.microsoft.com/office/drawing/2014/main" val="20001"/>
                    </a:ext>
                  </a:extLst>
                </a:gridCol>
                <a:gridCol w="2974622">
                  <a:extLst>
                    <a:ext uri="{9D8B030D-6E8A-4147-A177-3AD203B41FA5}">
                      <a16:colId xmlns:a16="http://schemas.microsoft.com/office/drawing/2014/main" val="20002"/>
                    </a:ext>
                  </a:extLst>
                </a:gridCol>
              </a:tblGrid>
              <a:tr h="370840">
                <a:tc>
                  <a:txBody>
                    <a:bodyPr/>
                    <a:lstStyle/>
                    <a:p>
                      <a:pPr algn="ctr"/>
                      <a:r>
                        <a:rPr lang="en-AU" dirty="0"/>
                        <a:t>Method for changing pressure</a:t>
                      </a:r>
                    </a:p>
                  </a:txBody>
                  <a:tcPr anchor="ctr"/>
                </a:tc>
                <a:tc>
                  <a:txBody>
                    <a:bodyPr/>
                    <a:lstStyle/>
                    <a:p>
                      <a:pPr algn="ctr"/>
                      <a:r>
                        <a:rPr lang="en-AU" dirty="0"/>
                        <a:t>Decrease volume</a:t>
                      </a:r>
                    </a:p>
                  </a:txBody>
                  <a:tcPr anchor="ctr"/>
                </a:tc>
                <a:tc>
                  <a:txBody>
                    <a:bodyPr/>
                    <a:lstStyle/>
                    <a:p>
                      <a:pPr algn="ctr"/>
                      <a:r>
                        <a:rPr lang="en-AU" dirty="0"/>
                        <a:t>Add inert gas (green)</a:t>
                      </a:r>
                    </a:p>
                  </a:txBody>
                  <a:tcPr anchor="ctr"/>
                </a:tc>
                <a:extLst>
                  <a:ext uri="{0D108BD9-81ED-4DB2-BD59-A6C34878D82A}">
                    <a16:rowId xmlns:a16="http://schemas.microsoft.com/office/drawing/2014/main" val="10000"/>
                  </a:ext>
                </a:extLst>
              </a:tr>
              <a:tr h="370840">
                <a:tc>
                  <a:txBody>
                    <a:bodyPr/>
                    <a:lstStyle/>
                    <a:p>
                      <a:pPr algn="ctr"/>
                      <a:r>
                        <a:rPr lang="en-AU" dirty="0"/>
                        <a:t>Effect on </a:t>
                      </a:r>
                      <a:r>
                        <a:rPr lang="en-AU" b="1" dirty="0"/>
                        <a:t>total </a:t>
                      </a:r>
                      <a:r>
                        <a:rPr lang="en-AU" dirty="0"/>
                        <a:t>pressure</a:t>
                      </a:r>
                    </a:p>
                  </a:txBody>
                  <a:tcPr anchor="ctr"/>
                </a:tc>
                <a:tc>
                  <a:txBody>
                    <a:bodyPr/>
                    <a:lstStyle/>
                    <a:p>
                      <a:pPr algn="ctr"/>
                      <a:r>
                        <a:rPr lang="en-AU" dirty="0"/>
                        <a:t>Increase</a:t>
                      </a:r>
                    </a:p>
                  </a:txBody>
                  <a:tcPr anchor="ctr"/>
                </a:tc>
                <a:tc>
                  <a:txBody>
                    <a:bodyPr/>
                    <a:lstStyle/>
                    <a:p>
                      <a:pPr algn="ctr"/>
                      <a:r>
                        <a:rPr lang="en-AU" dirty="0"/>
                        <a:t>Increase</a:t>
                      </a:r>
                    </a:p>
                  </a:txBody>
                  <a:tcPr anchor="ctr"/>
                </a:tc>
                <a:extLst>
                  <a:ext uri="{0D108BD9-81ED-4DB2-BD59-A6C34878D82A}">
                    <a16:rowId xmlns:a16="http://schemas.microsoft.com/office/drawing/2014/main" val="10001"/>
                  </a:ext>
                </a:extLst>
              </a:tr>
              <a:tr h="370840">
                <a:tc>
                  <a:txBody>
                    <a:bodyPr/>
                    <a:lstStyle/>
                    <a:p>
                      <a:pPr algn="ctr"/>
                      <a:r>
                        <a:rPr lang="en-AU" dirty="0"/>
                        <a:t>Effect on </a:t>
                      </a:r>
                      <a:r>
                        <a:rPr lang="en-AU" b="1" dirty="0"/>
                        <a:t>partial pressure of reactants</a:t>
                      </a:r>
                      <a:endParaRPr lang="en-AU" dirty="0"/>
                    </a:p>
                  </a:txBody>
                  <a:tcPr anchor="ctr"/>
                </a:tc>
                <a:tc>
                  <a:txBody>
                    <a:bodyPr/>
                    <a:lstStyle/>
                    <a:p>
                      <a:pPr algn="ctr"/>
                      <a:r>
                        <a:rPr lang="en-AU" dirty="0"/>
                        <a:t>Increase</a:t>
                      </a:r>
                    </a:p>
                  </a:txBody>
                  <a:tcPr anchor="ctr"/>
                </a:tc>
                <a:tc>
                  <a:txBody>
                    <a:bodyPr/>
                    <a:lstStyle/>
                    <a:p>
                      <a:pPr algn="ctr"/>
                      <a:r>
                        <a:rPr lang="en-AU" b="1" dirty="0"/>
                        <a:t>No change</a:t>
                      </a:r>
                    </a:p>
                  </a:txBody>
                  <a:tcPr anchor="ctr"/>
                </a:tc>
                <a:extLst>
                  <a:ext uri="{0D108BD9-81ED-4DB2-BD59-A6C34878D82A}">
                    <a16:rowId xmlns:a16="http://schemas.microsoft.com/office/drawing/2014/main" val="10004"/>
                  </a:ext>
                </a:extLst>
              </a:tr>
              <a:tr h="370840">
                <a:tc>
                  <a:txBody>
                    <a:bodyPr/>
                    <a:lstStyle/>
                    <a:p>
                      <a:pPr algn="ctr"/>
                      <a:r>
                        <a:rPr lang="en-AU" dirty="0"/>
                        <a:t>Effect on </a:t>
                      </a:r>
                      <a:r>
                        <a:rPr lang="en-AU" b="1" dirty="0"/>
                        <a:t>collisions</a:t>
                      </a:r>
                      <a:r>
                        <a:rPr lang="en-AU" dirty="0"/>
                        <a:t> between </a:t>
                      </a:r>
                      <a:r>
                        <a:rPr lang="en-AU" b="1" dirty="0"/>
                        <a:t>reactants</a:t>
                      </a:r>
                    </a:p>
                  </a:txBody>
                  <a:tcPr anchor="ctr"/>
                </a:tc>
                <a:tc>
                  <a:txBody>
                    <a:bodyPr/>
                    <a:lstStyle/>
                    <a:p>
                      <a:pPr algn="ctr"/>
                      <a:r>
                        <a:rPr lang="en-AU" dirty="0"/>
                        <a:t>Increase</a:t>
                      </a:r>
                    </a:p>
                  </a:txBody>
                  <a:tcPr anchor="ctr"/>
                </a:tc>
                <a:tc>
                  <a:txBody>
                    <a:bodyPr/>
                    <a:lstStyle/>
                    <a:p>
                      <a:pPr algn="ctr"/>
                      <a:r>
                        <a:rPr lang="en-AU" b="1" dirty="0"/>
                        <a:t>No change</a:t>
                      </a:r>
                    </a:p>
                  </a:txBody>
                  <a:tcPr anchor="ctr"/>
                </a:tc>
                <a:extLst>
                  <a:ext uri="{0D108BD9-81ED-4DB2-BD59-A6C34878D82A}">
                    <a16:rowId xmlns:a16="http://schemas.microsoft.com/office/drawing/2014/main" val="10002"/>
                  </a:ext>
                </a:extLst>
              </a:tr>
              <a:tr h="370840">
                <a:tc>
                  <a:txBody>
                    <a:bodyPr/>
                    <a:lstStyle/>
                    <a:p>
                      <a:pPr algn="ctr"/>
                      <a:r>
                        <a:rPr lang="en-AU" b="0" dirty="0"/>
                        <a:t>Effect</a:t>
                      </a:r>
                      <a:r>
                        <a:rPr lang="en-AU" b="0" baseline="0" dirty="0"/>
                        <a:t> on reaction rate</a:t>
                      </a:r>
                      <a:endParaRPr lang="en-AU" b="0" dirty="0"/>
                    </a:p>
                  </a:txBody>
                  <a:tcPr anchor="ctr"/>
                </a:tc>
                <a:tc>
                  <a:txBody>
                    <a:bodyPr/>
                    <a:lstStyle/>
                    <a:p>
                      <a:pPr algn="ctr"/>
                      <a:r>
                        <a:rPr lang="en-AU" dirty="0"/>
                        <a:t>Increase</a:t>
                      </a:r>
                    </a:p>
                  </a:txBody>
                  <a:tcPr anchor="ctr"/>
                </a:tc>
                <a:tc>
                  <a:txBody>
                    <a:bodyPr/>
                    <a:lstStyle/>
                    <a:p>
                      <a:pPr algn="ctr"/>
                      <a:r>
                        <a:rPr lang="en-AU" b="1" dirty="0"/>
                        <a:t>No effect</a:t>
                      </a:r>
                    </a:p>
                  </a:txBody>
                  <a:tcPr anchor="ctr"/>
                </a:tc>
                <a:extLst>
                  <a:ext uri="{0D108BD9-81ED-4DB2-BD59-A6C34878D82A}">
                    <a16:rowId xmlns:a16="http://schemas.microsoft.com/office/drawing/2014/main" val="10003"/>
                  </a:ext>
                </a:extLst>
              </a:tr>
            </a:tbl>
          </a:graphicData>
        </a:graphic>
      </p:graphicFrame>
      <p:sp>
        <p:nvSpPr>
          <p:cNvPr id="13" name="TextBox 12"/>
          <p:cNvSpPr txBox="1"/>
          <p:nvPr/>
        </p:nvSpPr>
        <p:spPr>
          <a:xfrm>
            <a:off x="2422035" y="2643085"/>
            <a:ext cx="3767070" cy="923330"/>
          </a:xfrm>
          <a:prstGeom prst="rect">
            <a:avLst/>
          </a:prstGeom>
          <a:noFill/>
        </p:spPr>
        <p:txBody>
          <a:bodyPr wrap="square" rtlCol="0">
            <a:spAutoFit/>
          </a:bodyPr>
          <a:lstStyle/>
          <a:p>
            <a:pPr marL="285750" indent="-285750">
              <a:buFont typeface="Wingdings" panose="05000000000000000000" pitchFamily="2" charset="2"/>
              <a:buChar char="ß"/>
            </a:pPr>
            <a:r>
              <a:rPr lang="en-AU" dirty="0">
                <a:sym typeface="Wingdings" panose="05000000000000000000" pitchFamily="2" charset="2"/>
              </a:rPr>
              <a:t>Control / Comparison</a:t>
            </a:r>
          </a:p>
          <a:p>
            <a:pPr marL="285750" indent="-285750">
              <a:buFont typeface="Wingdings" panose="05000000000000000000" pitchFamily="2" charset="2"/>
              <a:buChar char="ß"/>
            </a:pPr>
            <a:endParaRPr lang="en-AU" dirty="0">
              <a:sym typeface="Wingdings" panose="05000000000000000000" pitchFamily="2" charset="2"/>
            </a:endParaRPr>
          </a:p>
          <a:p>
            <a:r>
              <a:rPr lang="en-AU" dirty="0">
                <a:sym typeface="Wingdings" panose="05000000000000000000" pitchFamily="2" charset="2"/>
              </a:rPr>
              <a:t>     (Red gas reacts with blue gas)</a:t>
            </a:r>
            <a:endParaRPr lang="en-AU" dirty="0"/>
          </a:p>
        </p:txBody>
      </p:sp>
      <p:sp>
        <p:nvSpPr>
          <p:cNvPr id="4" name="TextBox 3"/>
          <p:cNvSpPr txBox="1"/>
          <p:nvPr/>
        </p:nvSpPr>
        <p:spPr>
          <a:xfrm>
            <a:off x="222201" y="5037221"/>
            <a:ext cx="2520999" cy="1200329"/>
          </a:xfrm>
          <a:prstGeom prst="rect">
            <a:avLst/>
          </a:prstGeom>
          <a:noFill/>
        </p:spPr>
        <p:txBody>
          <a:bodyPr wrap="square" rtlCol="0">
            <a:spAutoFit/>
          </a:bodyPr>
          <a:lstStyle/>
          <a:p>
            <a:pPr algn="ctr"/>
            <a:r>
              <a:rPr lang="en-AU" b="1" dirty="0">
                <a:solidFill>
                  <a:srgbClr val="FF0000"/>
                </a:solidFill>
              </a:rPr>
              <a:t>This is an important distinction and will be relevant later when discussing equilibrium.</a:t>
            </a:r>
          </a:p>
        </p:txBody>
      </p:sp>
    </p:spTree>
    <p:extLst>
      <p:ext uri="{BB962C8B-B14F-4D97-AF65-F5344CB8AC3E}">
        <p14:creationId xmlns:p14="http://schemas.microsoft.com/office/powerpoint/2010/main" val="13384215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 </a:t>
            </a:r>
            <a:r>
              <a:rPr lang="en-US" dirty="0" err="1"/>
              <a:t>Châtelier’s</a:t>
            </a:r>
            <a:r>
              <a:rPr lang="en-US" dirty="0"/>
              <a:t> principle: VOLUME OF GASES</a:t>
            </a:r>
          </a:p>
        </p:txBody>
      </p:sp>
      <p:sp>
        <p:nvSpPr>
          <p:cNvPr id="3" name="Content Placeholder 2"/>
          <p:cNvSpPr>
            <a:spLocks noGrp="1"/>
          </p:cNvSpPr>
          <p:nvPr>
            <p:ph idx="1"/>
          </p:nvPr>
        </p:nvSpPr>
        <p:spPr>
          <a:xfrm>
            <a:off x="1024128" y="2286000"/>
            <a:ext cx="10575205" cy="4023360"/>
          </a:xfrm>
        </p:spPr>
        <p:txBody>
          <a:bodyPr>
            <a:normAutofit/>
          </a:bodyPr>
          <a:lstStyle/>
          <a:p>
            <a:pPr marL="0" indent="0">
              <a:buNone/>
            </a:pPr>
            <a:r>
              <a:rPr lang="en-US" dirty="0"/>
              <a:t>Example #2:</a:t>
            </a:r>
            <a:r>
              <a:rPr lang="en-US" sz="1800" dirty="0"/>
              <a:t>	  </a:t>
            </a:r>
            <a:r>
              <a:rPr lang="en-US" sz="2800" dirty="0"/>
              <a:t>	   </a:t>
            </a:r>
            <a:r>
              <a:rPr lang="en-US" sz="2800" b="1" dirty="0"/>
              <a:t>N</a:t>
            </a:r>
            <a:r>
              <a:rPr lang="en-US" sz="2800" b="1" baseline="-25000" dirty="0"/>
              <a:t>2</a:t>
            </a:r>
            <a:r>
              <a:rPr lang="en-US" sz="2800" b="1" dirty="0"/>
              <a:t>(g)  +  O</a:t>
            </a:r>
            <a:r>
              <a:rPr lang="en-US" sz="2800" b="1" baseline="-25000" dirty="0"/>
              <a:t>2</a:t>
            </a:r>
            <a:r>
              <a:rPr lang="en-US" sz="2800" b="1" dirty="0"/>
              <a:t>(g)   ⇌   2 NO(g)</a:t>
            </a:r>
          </a:p>
          <a:p>
            <a:br>
              <a:rPr lang="en-US" dirty="0"/>
            </a:br>
            <a:endParaRPr lang="en-US" dirty="0"/>
          </a:p>
          <a:p>
            <a:endParaRPr lang="en-US" dirty="0"/>
          </a:p>
          <a:p>
            <a:r>
              <a:rPr lang="en-US" b="1" dirty="0"/>
              <a:t>Change: </a:t>
            </a:r>
            <a:r>
              <a:rPr lang="en-US" dirty="0"/>
              <a:t>Increase the volume of the container, causing overall pressure to decrease</a:t>
            </a:r>
          </a:p>
          <a:p>
            <a:r>
              <a:rPr lang="en-US" b="1" dirty="0"/>
              <a:t>Effect: </a:t>
            </a:r>
            <a:r>
              <a:rPr lang="en-US" dirty="0"/>
              <a:t>Both sides have equal moles of gas so they would not be affected by a change in overall pressure.</a:t>
            </a:r>
            <a:endParaRPr lang="en-US" b="1" dirty="0"/>
          </a:p>
        </p:txBody>
      </p:sp>
      <p:sp>
        <p:nvSpPr>
          <p:cNvPr id="4" name="Right Brace 3"/>
          <p:cNvSpPr/>
          <p:nvPr/>
        </p:nvSpPr>
        <p:spPr>
          <a:xfrm rot="5400000">
            <a:off x="5115277" y="1700388"/>
            <a:ext cx="359834" cy="2589389"/>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5" name="Right Brace 4"/>
          <p:cNvSpPr/>
          <p:nvPr/>
        </p:nvSpPr>
        <p:spPr>
          <a:xfrm rot="5400000">
            <a:off x="7539567" y="2346682"/>
            <a:ext cx="348547" cy="1308098"/>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p:cNvSpPr txBox="1"/>
          <p:nvPr/>
        </p:nvSpPr>
        <p:spPr>
          <a:xfrm>
            <a:off x="4332112" y="3175001"/>
            <a:ext cx="1947333" cy="369332"/>
          </a:xfrm>
          <a:prstGeom prst="rect">
            <a:avLst/>
          </a:prstGeom>
          <a:noFill/>
        </p:spPr>
        <p:txBody>
          <a:bodyPr wrap="square" rtlCol="0">
            <a:spAutoFit/>
          </a:bodyPr>
          <a:lstStyle/>
          <a:p>
            <a:pPr algn="ctr"/>
            <a:r>
              <a:rPr lang="en-US" b="1" dirty="0"/>
              <a:t>2 moles of gas</a:t>
            </a:r>
          </a:p>
        </p:txBody>
      </p:sp>
      <p:sp>
        <p:nvSpPr>
          <p:cNvPr id="7" name="TextBox 6"/>
          <p:cNvSpPr txBox="1"/>
          <p:nvPr/>
        </p:nvSpPr>
        <p:spPr>
          <a:xfrm>
            <a:off x="6855178" y="3158068"/>
            <a:ext cx="1710267" cy="369332"/>
          </a:xfrm>
          <a:prstGeom prst="rect">
            <a:avLst/>
          </a:prstGeom>
          <a:noFill/>
        </p:spPr>
        <p:txBody>
          <a:bodyPr wrap="square" rtlCol="0">
            <a:spAutoFit/>
          </a:bodyPr>
          <a:lstStyle/>
          <a:p>
            <a:pPr algn="ctr"/>
            <a:r>
              <a:rPr lang="en-US" b="1" dirty="0"/>
              <a:t>2 moles of gas</a:t>
            </a:r>
          </a:p>
        </p:txBody>
      </p:sp>
    </p:spTree>
    <p:extLst>
      <p:ext uri="{BB962C8B-B14F-4D97-AF65-F5344CB8AC3E}">
        <p14:creationId xmlns:p14="http://schemas.microsoft.com/office/powerpoint/2010/main" val="16808714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Changes to PRESSURE – SIZE OF CONTAINER</a:t>
            </a:r>
          </a:p>
        </p:txBody>
      </p:sp>
      <p:sp>
        <p:nvSpPr>
          <p:cNvPr id="3" name="Content Placeholder 2"/>
          <p:cNvSpPr>
            <a:spLocks noGrp="1"/>
          </p:cNvSpPr>
          <p:nvPr>
            <p:ph idx="1"/>
          </p:nvPr>
        </p:nvSpPr>
        <p:spPr>
          <a:xfrm>
            <a:off x="1024128" y="1924152"/>
            <a:ext cx="10560116" cy="4812896"/>
          </a:xfrm>
        </p:spPr>
        <p:txBody>
          <a:bodyPr>
            <a:normAutofit/>
          </a:bodyPr>
          <a:lstStyle/>
          <a:p>
            <a:r>
              <a:rPr lang="en-AU" b="1" dirty="0"/>
              <a:t>Use collision theory to explain the changes the occur when a syringe containing the following gases is compressed:</a:t>
            </a:r>
          </a:p>
          <a:p>
            <a:endParaRPr lang="en-AU" dirty="0"/>
          </a:p>
          <a:p>
            <a:pPr algn="ctr"/>
            <a:r>
              <a:rPr lang="en-AU" dirty="0"/>
              <a:t>2 NOCℓ(g)   ⇌   2 NO(g)   +   Cℓ</a:t>
            </a:r>
            <a:r>
              <a:rPr lang="en-AU" baseline="-25000" dirty="0"/>
              <a:t>2</a:t>
            </a:r>
            <a:r>
              <a:rPr lang="en-AU" dirty="0"/>
              <a:t>(g)   </a:t>
            </a:r>
          </a:p>
          <a:p>
            <a:pPr marL="128016" lvl="1" indent="0">
              <a:buNone/>
            </a:pPr>
            <a:r>
              <a:rPr lang="en-AU" dirty="0"/>
              <a:t> 	</a:t>
            </a:r>
          </a:p>
          <a:p>
            <a:pPr>
              <a:buFont typeface="Wingdings" charset="2"/>
              <a:buChar char="Ø"/>
            </a:pPr>
            <a:r>
              <a:rPr lang="en-AU" dirty="0"/>
              <a:t> When the volume of the syringe is compressed in increases the partial pressure (concentration) of all gaseous species.</a:t>
            </a:r>
          </a:p>
          <a:p>
            <a:pPr>
              <a:buFont typeface="Wingdings" charset="2"/>
              <a:buChar char="Ø"/>
            </a:pPr>
            <a:r>
              <a:rPr lang="en-AU" dirty="0"/>
              <a:t> This increases the rate of </a:t>
            </a:r>
            <a:r>
              <a:rPr lang="en-AU" b="1" dirty="0">
                <a:solidFill>
                  <a:srgbClr val="660066"/>
                </a:solidFill>
              </a:rPr>
              <a:t>both</a:t>
            </a:r>
            <a:r>
              <a:rPr lang="en-AU" dirty="0">
                <a:solidFill>
                  <a:srgbClr val="660066"/>
                </a:solidFill>
              </a:rPr>
              <a:t> </a:t>
            </a:r>
            <a:r>
              <a:rPr lang="en-AU" dirty="0"/>
              <a:t>reactions due to more collisions between gaseous particles, but the </a:t>
            </a:r>
            <a:r>
              <a:rPr lang="en-AU" b="1" dirty="0">
                <a:solidFill>
                  <a:srgbClr val="0000FF"/>
                </a:solidFill>
              </a:rPr>
              <a:t>reverse rate</a:t>
            </a:r>
            <a:r>
              <a:rPr lang="en-AU" dirty="0">
                <a:solidFill>
                  <a:srgbClr val="0000FF"/>
                </a:solidFill>
              </a:rPr>
              <a:t> </a:t>
            </a:r>
            <a:r>
              <a:rPr lang="en-AU" dirty="0"/>
              <a:t>increases more than the </a:t>
            </a:r>
            <a:r>
              <a:rPr lang="en-AU" b="1" dirty="0">
                <a:solidFill>
                  <a:srgbClr val="FF0000"/>
                </a:solidFill>
              </a:rPr>
              <a:t>forwards rate</a:t>
            </a:r>
            <a:r>
              <a:rPr lang="en-AU" dirty="0">
                <a:solidFill>
                  <a:srgbClr val="FF0000"/>
                </a:solidFill>
              </a:rPr>
              <a:t> </a:t>
            </a:r>
            <a:r>
              <a:rPr lang="en-AU" dirty="0"/>
              <a:t>because the reverse reaction requires the collision of more particles. </a:t>
            </a:r>
          </a:p>
          <a:p>
            <a:pPr>
              <a:buFont typeface="Wingdings" charset="2"/>
              <a:buChar char="Ø"/>
            </a:pPr>
            <a:r>
              <a:rPr lang="en-AU" dirty="0"/>
              <a:t> Over time the [reactants] increases and [products] decreases, causing the </a:t>
            </a:r>
            <a:r>
              <a:rPr lang="en-AU" b="1" dirty="0">
                <a:solidFill>
                  <a:srgbClr val="FF0000"/>
                </a:solidFill>
              </a:rPr>
              <a:t>forwards rate </a:t>
            </a:r>
            <a:r>
              <a:rPr lang="en-AU" dirty="0"/>
              <a:t>to increase and </a:t>
            </a:r>
            <a:r>
              <a:rPr lang="en-AU" b="1" dirty="0">
                <a:solidFill>
                  <a:srgbClr val="0000FF"/>
                </a:solidFill>
              </a:rPr>
              <a:t>reverse rate </a:t>
            </a:r>
            <a:r>
              <a:rPr lang="en-AU" dirty="0"/>
              <a:t>to decrease until equilibrium is re-established</a:t>
            </a:r>
          </a:p>
          <a:p>
            <a:pPr marL="0" indent="0">
              <a:buNone/>
            </a:pPr>
            <a:endParaRPr lang="en-AU" b="1" dirty="0"/>
          </a:p>
          <a:p>
            <a:endParaRPr lang="en-AU" dirty="0"/>
          </a:p>
        </p:txBody>
      </p:sp>
    </p:spTree>
    <p:extLst>
      <p:ext uri="{BB962C8B-B14F-4D97-AF65-F5344CB8AC3E}">
        <p14:creationId xmlns:p14="http://schemas.microsoft.com/office/powerpoint/2010/main" val="14574202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Changes to temperatures</a:t>
            </a:r>
          </a:p>
        </p:txBody>
      </p:sp>
      <p:sp>
        <p:nvSpPr>
          <p:cNvPr id="3" name="Content Placeholder 2"/>
          <p:cNvSpPr>
            <a:spLocks noGrp="1"/>
          </p:cNvSpPr>
          <p:nvPr>
            <p:ph idx="1"/>
          </p:nvPr>
        </p:nvSpPr>
        <p:spPr/>
        <p:txBody>
          <a:bodyPr>
            <a:normAutofit lnSpcReduction="10000"/>
          </a:bodyPr>
          <a:lstStyle/>
          <a:p>
            <a:r>
              <a:rPr lang="en-US" dirty="0"/>
              <a:t>Changing the temperature will cause the reaction to </a:t>
            </a:r>
            <a:r>
              <a:rPr lang="en-US" dirty="0" err="1"/>
              <a:t>favour</a:t>
            </a:r>
            <a:r>
              <a:rPr lang="en-US" dirty="0"/>
              <a:t> either the endothermic or exothermic reaction.</a:t>
            </a:r>
          </a:p>
          <a:p>
            <a:endParaRPr lang="en-US" b="1" dirty="0"/>
          </a:p>
          <a:p>
            <a:r>
              <a:rPr lang="en-US" b="1" dirty="0"/>
              <a:t>Imposed change:</a:t>
            </a:r>
            <a:r>
              <a:rPr lang="en-US" dirty="0"/>
              <a:t> 		</a:t>
            </a:r>
            <a:r>
              <a:rPr lang="en-US" b="1" dirty="0"/>
              <a:t>Increase</a:t>
            </a:r>
            <a:r>
              <a:rPr lang="en-US" dirty="0"/>
              <a:t> the temperature of a system</a:t>
            </a:r>
          </a:p>
          <a:p>
            <a:r>
              <a:rPr lang="en-US" b="1" dirty="0"/>
              <a:t>Method of counteracting: 	</a:t>
            </a:r>
            <a:r>
              <a:rPr lang="en-US" dirty="0" err="1"/>
              <a:t>Favour</a:t>
            </a:r>
            <a:r>
              <a:rPr lang="en-US" dirty="0"/>
              <a:t> the </a:t>
            </a:r>
            <a:r>
              <a:rPr lang="en-US" b="1" dirty="0"/>
              <a:t>endothermic </a:t>
            </a:r>
            <a:r>
              <a:rPr lang="en-US" dirty="0"/>
              <a:t>reaction</a:t>
            </a:r>
            <a:br>
              <a:rPr lang="en-US" dirty="0"/>
            </a:br>
            <a:r>
              <a:rPr lang="en-US" dirty="0"/>
              <a:t>				</a:t>
            </a:r>
            <a:r>
              <a:rPr lang="en-US" i="1" dirty="0"/>
              <a:t>(removes heat)</a:t>
            </a:r>
            <a:endParaRPr lang="en-US" dirty="0"/>
          </a:p>
          <a:p>
            <a:endParaRPr lang="en-US" dirty="0"/>
          </a:p>
          <a:p>
            <a:r>
              <a:rPr lang="en-US" b="1" dirty="0"/>
              <a:t>Imposed change:</a:t>
            </a:r>
            <a:r>
              <a:rPr lang="en-US" dirty="0"/>
              <a:t> 		</a:t>
            </a:r>
            <a:r>
              <a:rPr lang="en-US" b="1" dirty="0"/>
              <a:t>Decrease</a:t>
            </a:r>
            <a:r>
              <a:rPr lang="en-US" dirty="0"/>
              <a:t> the temperature of a system</a:t>
            </a:r>
          </a:p>
          <a:p>
            <a:r>
              <a:rPr lang="en-US" b="1" dirty="0"/>
              <a:t>Method of counteracting: 	</a:t>
            </a:r>
            <a:r>
              <a:rPr lang="en-US" dirty="0" err="1"/>
              <a:t>Favour</a:t>
            </a:r>
            <a:r>
              <a:rPr lang="en-US" dirty="0"/>
              <a:t> the </a:t>
            </a:r>
            <a:r>
              <a:rPr lang="en-US" b="1" dirty="0"/>
              <a:t>exothermic </a:t>
            </a:r>
            <a:r>
              <a:rPr lang="en-US" dirty="0"/>
              <a:t>reaction</a:t>
            </a:r>
            <a:br>
              <a:rPr lang="en-US" dirty="0"/>
            </a:br>
            <a:r>
              <a:rPr lang="en-US" dirty="0"/>
              <a:t>				</a:t>
            </a:r>
            <a:r>
              <a:rPr lang="en-US" i="1" dirty="0"/>
              <a:t>(produces heat)</a:t>
            </a:r>
            <a:endParaRPr lang="en-US" dirty="0"/>
          </a:p>
          <a:p>
            <a:endParaRPr lang="en-US" dirty="0"/>
          </a:p>
        </p:txBody>
      </p:sp>
    </p:spTree>
    <p:extLst>
      <p:ext uri="{BB962C8B-B14F-4D97-AF65-F5344CB8AC3E}">
        <p14:creationId xmlns:p14="http://schemas.microsoft.com/office/powerpoint/2010/main" val="20633927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 </a:t>
            </a:r>
            <a:r>
              <a:rPr lang="en-US" dirty="0" err="1"/>
              <a:t>Châtelier’s</a:t>
            </a:r>
            <a:r>
              <a:rPr lang="en-US" dirty="0"/>
              <a:t> principle: TEMPERATURE</a:t>
            </a:r>
          </a:p>
        </p:txBody>
      </p:sp>
      <p:graphicFrame>
        <p:nvGraphicFramePr>
          <p:cNvPr id="4" name="Table 3"/>
          <p:cNvGraphicFramePr>
            <a:graphicFrameLocks noGrp="1"/>
          </p:cNvGraphicFramePr>
          <p:nvPr>
            <p:extLst>
              <p:ext uri="{D42A27DB-BD31-4B8C-83A1-F6EECF244321}">
                <p14:modId xmlns:p14="http://schemas.microsoft.com/office/powerpoint/2010/main" val="93404012"/>
              </p:ext>
            </p:extLst>
          </p:nvPr>
        </p:nvGraphicFramePr>
        <p:xfrm>
          <a:off x="256419" y="2140859"/>
          <a:ext cx="11472333" cy="4140198"/>
        </p:xfrm>
        <a:graphic>
          <a:graphicData uri="http://schemas.openxmlformats.org/drawingml/2006/table">
            <a:tbl>
              <a:tblPr firstRow="1" bandRow="1">
                <a:tableStyleId>{7E9639D4-E3E2-4D34-9284-5A2195B3D0D7}</a:tableStyleId>
              </a:tblPr>
              <a:tblGrid>
                <a:gridCol w="5597676">
                  <a:extLst>
                    <a:ext uri="{9D8B030D-6E8A-4147-A177-3AD203B41FA5}">
                      <a16:colId xmlns:a16="http://schemas.microsoft.com/office/drawing/2014/main" val="20000"/>
                    </a:ext>
                  </a:extLst>
                </a:gridCol>
                <a:gridCol w="3265715">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tblGrid>
              <a:tr h="358538">
                <a:tc>
                  <a:txBody>
                    <a:bodyPr/>
                    <a:lstStyle/>
                    <a:p>
                      <a:pPr algn="l"/>
                      <a:r>
                        <a:rPr lang="en-AU" dirty="0"/>
                        <a:t>Reaction</a:t>
                      </a:r>
                    </a:p>
                  </a:txBody>
                  <a:tcPr anchor="ctr"/>
                </a:tc>
                <a:tc>
                  <a:txBody>
                    <a:bodyPr/>
                    <a:lstStyle/>
                    <a:p>
                      <a:pPr algn="ctr"/>
                      <a:r>
                        <a:rPr lang="en-AU" dirty="0"/>
                        <a:t>Imposed</a:t>
                      </a:r>
                      <a:r>
                        <a:rPr lang="en-AU" baseline="0" dirty="0"/>
                        <a:t> change</a:t>
                      </a:r>
                      <a:endParaRPr lang="en-AU" dirty="0"/>
                    </a:p>
                  </a:txBody>
                  <a:tcPr anchor="ctr"/>
                </a:tc>
                <a:tc>
                  <a:txBody>
                    <a:bodyPr/>
                    <a:lstStyle/>
                    <a:p>
                      <a:pPr algn="ctr"/>
                      <a:r>
                        <a:rPr lang="en-AU" dirty="0"/>
                        <a:t>Direction of shift</a:t>
                      </a:r>
                    </a:p>
                  </a:txBody>
                  <a:tcPr anchor="ctr"/>
                </a:tc>
                <a:extLst>
                  <a:ext uri="{0D108BD9-81ED-4DB2-BD59-A6C34878D82A}">
                    <a16:rowId xmlns:a16="http://schemas.microsoft.com/office/drawing/2014/main" val="10000"/>
                  </a:ext>
                </a:extLst>
              </a:tr>
              <a:tr h="1258146">
                <a:tc>
                  <a:txBody>
                    <a:bodyPr/>
                    <a:lstStyle/>
                    <a:p>
                      <a:pPr algn="l"/>
                      <a:r>
                        <a:rPr lang="en-AU" sz="1800" u="none" strike="noStrike" kern="1200" dirty="0">
                          <a:effectLst/>
                        </a:rPr>
                        <a:t>N</a:t>
                      </a:r>
                      <a:r>
                        <a:rPr lang="en-AU" sz="1800" u="none" strike="noStrike" kern="1200" baseline="-25000" dirty="0">
                          <a:effectLst/>
                        </a:rPr>
                        <a:t>2</a:t>
                      </a:r>
                      <a:r>
                        <a:rPr lang="en-AU" sz="1800" u="none" strike="noStrike" kern="1200" baseline="0" dirty="0">
                          <a:effectLst/>
                        </a:rPr>
                        <a:t>(g) + 3 H</a:t>
                      </a:r>
                      <a:r>
                        <a:rPr lang="en-AU" sz="1800" u="none" strike="noStrike" kern="1200" baseline="-25000" dirty="0">
                          <a:effectLst/>
                        </a:rPr>
                        <a:t>2</a:t>
                      </a:r>
                      <a:r>
                        <a:rPr lang="en-AU" sz="1800" u="none" strike="noStrike" kern="1200" baseline="0" dirty="0">
                          <a:effectLst/>
                        </a:rPr>
                        <a:t>(g) ⇌ 2 NH</a:t>
                      </a:r>
                      <a:r>
                        <a:rPr lang="en-AU" sz="1800" u="none" strike="noStrike" kern="1200" baseline="-25000" dirty="0">
                          <a:effectLst/>
                        </a:rPr>
                        <a:t>3</a:t>
                      </a:r>
                      <a:r>
                        <a:rPr lang="en-AU" sz="1800" u="none" strike="noStrike" kern="1200" baseline="0" dirty="0">
                          <a:effectLst/>
                        </a:rPr>
                        <a:t>(g);     </a:t>
                      </a:r>
                      <a:r>
                        <a:rPr lang="el-GR" sz="1800" dirty="0"/>
                        <a:t>Δ</a:t>
                      </a:r>
                      <a:r>
                        <a:rPr lang="en-AU" sz="1800" dirty="0"/>
                        <a:t>H = -92 kJ</a:t>
                      </a:r>
                      <a:endParaRPr lang="en-AU" b="1" dirty="0"/>
                    </a:p>
                  </a:txBody>
                  <a:tcPr anchor="ctr"/>
                </a:tc>
                <a:tc>
                  <a:txBody>
                    <a:bodyPr/>
                    <a:lstStyle/>
                    <a:p>
                      <a:pPr algn="ctr"/>
                      <a:r>
                        <a:rPr lang="en-AU" dirty="0"/>
                        <a:t>Increase the temperature</a:t>
                      </a:r>
                    </a:p>
                  </a:txBody>
                  <a:tcPr anchor="ctr"/>
                </a:tc>
                <a:tc>
                  <a:txBody>
                    <a:bodyPr/>
                    <a:lstStyle/>
                    <a:p>
                      <a:pPr algn="ctr"/>
                      <a:endParaRPr lang="en-AU" dirty="0"/>
                    </a:p>
                  </a:txBody>
                  <a:tcPr anchor="ctr"/>
                </a:tc>
                <a:extLst>
                  <a:ext uri="{0D108BD9-81ED-4DB2-BD59-A6C34878D82A}">
                    <a16:rowId xmlns:a16="http://schemas.microsoft.com/office/drawing/2014/main" val="10001"/>
                  </a:ext>
                </a:extLst>
              </a:tr>
              <a:tr h="1258146">
                <a:tc>
                  <a:txBody>
                    <a:bodyPr/>
                    <a:lstStyle/>
                    <a:p>
                      <a:pPr algn="l"/>
                      <a:r>
                        <a:rPr lang="en-AU" dirty="0"/>
                        <a:t>H</a:t>
                      </a:r>
                      <a:r>
                        <a:rPr lang="en-AU" baseline="-25000" dirty="0"/>
                        <a:t>2</a:t>
                      </a:r>
                      <a:r>
                        <a:rPr lang="en-AU" baseline="0" dirty="0"/>
                        <a:t>(g) + I</a:t>
                      </a:r>
                      <a:r>
                        <a:rPr lang="en-AU" baseline="-25000" dirty="0"/>
                        <a:t>2</a:t>
                      </a:r>
                      <a:r>
                        <a:rPr lang="en-AU" baseline="0" dirty="0"/>
                        <a:t>(g) </a:t>
                      </a:r>
                      <a:r>
                        <a:rPr lang="en-AU" sz="1800" u="none" strike="noStrike" kern="1200" dirty="0">
                          <a:effectLst/>
                        </a:rPr>
                        <a:t>⇌ 2 HI(g);     </a:t>
                      </a:r>
                      <a:r>
                        <a:rPr lang="el-GR" sz="1800" dirty="0"/>
                        <a:t>Δ</a:t>
                      </a:r>
                      <a:r>
                        <a:rPr lang="en-AU" sz="1800" dirty="0"/>
                        <a:t>H = +52 kJ</a:t>
                      </a:r>
                      <a:endParaRPr lang="en-AU" dirty="0"/>
                    </a:p>
                  </a:txBody>
                  <a:tcPr anchor="ctr"/>
                </a:tc>
                <a:tc>
                  <a:txBody>
                    <a:bodyPr/>
                    <a:lstStyle/>
                    <a:p>
                      <a:pPr algn="ctr"/>
                      <a:r>
                        <a:rPr lang="en-AU" dirty="0"/>
                        <a:t>Decrease the temperature</a:t>
                      </a:r>
                    </a:p>
                  </a:txBody>
                  <a:tcPr anchor="ctr"/>
                </a:tc>
                <a:tc>
                  <a:txBody>
                    <a:bodyPr/>
                    <a:lstStyle/>
                    <a:p>
                      <a:pPr algn="ctr"/>
                      <a:endParaRPr lang="en-AU" dirty="0"/>
                    </a:p>
                  </a:txBody>
                  <a:tcPr anchor="ctr"/>
                </a:tc>
                <a:extLst>
                  <a:ext uri="{0D108BD9-81ED-4DB2-BD59-A6C34878D82A}">
                    <a16:rowId xmlns:a16="http://schemas.microsoft.com/office/drawing/2014/main" val="10002"/>
                  </a:ext>
                </a:extLst>
              </a:tr>
              <a:tr h="1258146">
                <a:tc>
                  <a:txBody>
                    <a:bodyPr/>
                    <a:lstStyle/>
                    <a:p>
                      <a:pPr algn="l"/>
                      <a:r>
                        <a:rPr lang="en-AU" dirty="0"/>
                        <a:t>Ag</a:t>
                      </a:r>
                      <a:r>
                        <a:rPr lang="en-AU" baseline="30000" dirty="0"/>
                        <a:t>+</a:t>
                      </a:r>
                      <a:r>
                        <a:rPr lang="en-AU" baseline="0" dirty="0"/>
                        <a:t>(aq) + Cℓ</a:t>
                      </a:r>
                      <a:r>
                        <a:rPr lang="en-AU" baseline="30000" dirty="0"/>
                        <a:t>-</a:t>
                      </a:r>
                      <a:r>
                        <a:rPr lang="en-AU" baseline="0" dirty="0"/>
                        <a:t>(aq) ⇌ </a:t>
                      </a:r>
                      <a:r>
                        <a:rPr lang="en-AU" baseline="0" dirty="0" err="1"/>
                        <a:t>AgC</a:t>
                      </a:r>
                      <a:r>
                        <a:rPr lang="en-AU" baseline="0" dirty="0"/>
                        <a:t>ℓ(s) + 112 kJ</a:t>
                      </a:r>
                      <a:endParaRPr lang="en-AU" dirty="0"/>
                    </a:p>
                  </a:txBody>
                  <a:tcPr anchor="ctr"/>
                </a:tc>
                <a:tc>
                  <a:txBody>
                    <a:bodyPr/>
                    <a:lstStyle/>
                    <a:p>
                      <a:pPr algn="ctr"/>
                      <a:r>
                        <a:rPr lang="en-AU" dirty="0"/>
                        <a:t>Decrease the temperature</a:t>
                      </a:r>
                    </a:p>
                  </a:txBody>
                  <a:tcPr anchor="ctr"/>
                </a:tc>
                <a:tc>
                  <a:txBody>
                    <a:bodyPr/>
                    <a:lstStyle/>
                    <a:p>
                      <a:pPr algn="ctr"/>
                      <a:endParaRPr lang="en-AU" dirty="0"/>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2517293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 </a:t>
            </a:r>
            <a:r>
              <a:rPr lang="en-US" dirty="0" err="1"/>
              <a:t>Châtelier’s</a:t>
            </a:r>
            <a:r>
              <a:rPr lang="en-US" dirty="0"/>
              <a:t> principle: TEMPERATURE</a:t>
            </a:r>
          </a:p>
        </p:txBody>
      </p:sp>
      <p:sp>
        <p:nvSpPr>
          <p:cNvPr id="3" name="Content Placeholder 2"/>
          <p:cNvSpPr>
            <a:spLocks noGrp="1"/>
          </p:cNvSpPr>
          <p:nvPr>
            <p:ph idx="1"/>
          </p:nvPr>
        </p:nvSpPr>
        <p:spPr/>
        <p:txBody>
          <a:bodyPr/>
          <a:lstStyle/>
          <a:p>
            <a:pPr marL="0" indent="0">
              <a:buNone/>
            </a:pPr>
            <a:r>
              <a:rPr lang="en-US" b="1" dirty="0"/>
              <a:t>Experiment: </a:t>
            </a:r>
          </a:p>
          <a:p>
            <a:pPr marL="0" indent="0" algn="ctr">
              <a:buNone/>
            </a:pPr>
            <a:r>
              <a:rPr lang="en-US" dirty="0"/>
              <a:t>2 NO</a:t>
            </a:r>
            <a:r>
              <a:rPr lang="en-US" baseline="-25000" dirty="0"/>
              <a:t>2</a:t>
            </a:r>
            <a:r>
              <a:rPr lang="en-US" dirty="0"/>
              <a:t>(g) ⇌ N</a:t>
            </a:r>
            <a:r>
              <a:rPr lang="en-US" baseline="-25000" dirty="0"/>
              <a:t>2</a:t>
            </a:r>
            <a:r>
              <a:rPr lang="en-US" dirty="0"/>
              <a:t>O</a:t>
            </a:r>
            <a:r>
              <a:rPr lang="en-US" baseline="-25000" dirty="0"/>
              <a:t>4</a:t>
            </a:r>
            <a:r>
              <a:rPr lang="en-US" dirty="0"/>
              <a:t>(g)	</a:t>
            </a:r>
            <a:r>
              <a:rPr lang="el-GR" dirty="0"/>
              <a:t>Δ</a:t>
            </a:r>
            <a:r>
              <a:rPr lang="en-US" dirty="0"/>
              <a:t>H = -57 kJ</a:t>
            </a:r>
          </a:p>
          <a:p>
            <a:pPr marL="0" indent="0">
              <a:buNone/>
            </a:pPr>
            <a:r>
              <a:rPr lang="en-US" dirty="0"/>
              <a:t> 			   </a:t>
            </a:r>
            <a:r>
              <a:rPr lang="en-US" i="1" dirty="0"/>
              <a:t>brown      </a:t>
            </a:r>
            <a:r>
              <a:rPr lang="en-US" i="1" dirty="0" err="1"/>
              <a:t>colourless</a:t>
            </a:r>
            <a:endParaRPr lang="en-US" dirty="0"/>
          </a:p>
          <a:p>
            <a:endParaRPr lang="en-US" dirty="0"/>
          </a:p>
          <a:p>
            <a:r>
              <a:rPr lang="en-US" dirty="0"/>
              <a:t>Predict how temperature will affect the </a:t>
            </a:r>
            <a:r>
              <a:rPr lang="en-US" dirty="0" err="1"/>
              <a:t>colour</a:t>
            </a:r>
            <a:r>
              <a:rPr lang="en-US" dirty="0"/>
              <a:t> of a mixture of NO</a:t>
            </a:r>
            <a:r>
              <a:rPr lang="en-US" baseline="-25000" dirty="0"/>
              <a:t>2</a:t>
            </a:r>
            <a:r>
              <a:rPr lang="en-US" dirty="0"/>
              <a:t> and N</a:t>
            </a:r>
            <a:r>
              <a:rPr lang="en-US" baseline="-25000" dirty="0"/>
              <a:t>2</a:t>
            </a:r>
            <a:r>
              <a:rPr lang="en-US" dirty="0"/>
              <a:t>O</a:t>
            </a:r>
            <a:r>
              <a:rPr lang="en-US" baseline="-25000" dirty="0"/>
              <a:t>4</a:t>
            </a:r>
            <a:r>
              <a:rPr lang="en-US" dirty="0"/>
              <a:t>. </a:t>
            </a:r>
            <a:br>
              <a:rPr lang="en-US" dirty="0"/>
            </a:br>
            <a:r>
              <a:rPr lang="en-US" dirty="0"/>
              <a:t>Justify your reasoning using Le </a:t>
            </a:r>
            <a:r>
              <a:rPr lang="en-US" dirty="0" err="1"/>
              <a:t>Châtelier’s</a:t>
            </a:r>
            <a:r>
              <a:rPr lang="en-US" dirty="0"/>
              <a:t> principle.</a:t>
            </a:r>
          </a:p>
          <a:p>
            <a:endParaRPr lang="en-US" dirty="0"/>
          </a:p>
        </p:txBody>
      </p:sp>
    </p:spTree>
    <p:extLst>
      <p:ext uri="{BB962C8B-B14F-4D97-AF65-F5344CB8AC3E}">
        <p14:creationId xmlns:p14="http://schemas.microsoft.com/office/powerpoint/2010/main" val="21914326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EXPLAINING EFFECT OF TEMPERATURE</a:t>
            </a:r>
          </a:p>
        </p:txBody>
      </p:sp>
      <p:sp>
        <p:nvSpPr>
          <p:cNvPr id="3" name="Content Placeholder 2"/>
          <p:cNvSpPr>
            <a:spLocks noGrp="1"/>
          </p:cNvSpPr>
          <p:nvPr>
            <p:ph idx="1"/>
          </p:nvPr>
        </p:nvSpPr>
        <p:spPr>
          <a:xfrm>
            <a:off x="1024128" y="2068286"/>
            <a:ext cx="9720073" cy="4523619"/>
          </a:xfrm>
        </p:spPr>
        <p:txBody>
          <a:bodyPr>
            <a:normAutofit lnSpcReduction="10000"/>
          </a:bodyPr>
          <a:lstStyle/>
          <a:p>
            <a:r>
              <a:rPr lang="en-US" dirty="0"/>
              <a:t>Temperature increases the rate of reaction due to particles having greater kinetic energy, therefore having more energy than the activation energy.</a:t>
            </a:r>
          </a:p>
          <a:p>
            <a:r>
              <a:rPr lang="en-US" b="1" dirty="0"/>
              <a:t>BUT… </a:t>
            </a:r>
            <a:r>
              <a:rPr lang="en-US" dirty="0"/>
              <a:t>in a reversible reaction the two reactions have different </a:t>
            </a:r>
            <a:r>
              <a:rPr lang="en-US" u="sng" dirty="0"/>
              <a:t>activation energies</a:t>
            </a:r>
            <a:r>
              <a:rPr lang="en-US" dirty="0"/>
              <a:t>. </a:t>
            </a:r>
          </a:p>
          <a:p>
            <a:endParaRPr lang="en-US" dirty="0"/>
          </a:p>
          <a:p>
            <a:endParaRPr lang="en-US" dirty="0"/>
          </a:p>
          <a:p>
            <a:endParaRPr lang="en-US" dirty="0"/>
          </a:p>
          <a:p>
            <a:endParaRPr lang="en-US" dirty="0"/>
          </a:p>
          <a:p>
            <a:endParaRPr lang="en-US" dirty="0"/>
          </a:p>
          <a:p>
            <a:br>
              <a:rPr lang="en-US" dirty="0"/>
            </a:br>
            <a:r>
              <a:rPr lang="en-US" dirty="0"/>
              <a:t>The endothermic reaction has the largest </a:t>
            </a:r>
            <a:r>
              <a:rPr lang="en-US" dirty="0" err="1"/>
              <a:t>E</a:t>
            </a:r>
            <a:r>
              <a:rPr lang="en-US" baseline="-25000" dirty="0" err="1"/>
              <a:t>a</a:t>
            </a:r>
            <a:r>
              <a:rPr lang="en-US" dirty="0"/>
              <a:t>, so it is always affect more by increases or decreases in temperature.</a:t>
            </a:r>
            <a:endParaRPr lang="en-US" b="1" dirty="0"/>
          </a:p>
        </p:txBody>
      </p:sp>
      <p:pic>
        <p:nvPicPr>
          <p:cNvPr id="6" name="Picture 5"/>
          <p:cNvPicPr>
            <a:picLocks noChangeAspect="1"/>
          </p:cNvPicPr>
          <p:nvPr/>
        </p:nvPicPr>
        <p:blipFill>
          <a:blip r:embed="rId2"/>
          <a:stretch>
            <a:fillRect/>
          </a:stretch>
        </p:blipFill>
        <p:spPr>
          <a:xfrm>
            <a:off x="2733524" y="3194804"/>
            <a:ext cx="6446761" cy="2550225"/>
          </a:xfrm>
          <a:prstGeom prst="rect">
            <a:avLst/>
          </a:prstGeom>
        </p:spPr>
      </p:pic>
    </p:spTree>
    <p:extLst>
      <p:ext uri="{BB962C8B-B14F-4D97-AF65-F5344CB8AC3E}">
        <p14:creationId xmlns:p14="http://schemas.microsoft.com/office/powerpoint/2010/main" val="4143190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EXPLAINING EFFECT OF TEMPERATURE</a:t>
            </a:r>
          </a:p>
        </p:txBody>
      </p:sp>
      <p:sp>
        <p:nvSpPr>
          <p:cNvPr id="3" name="Content Placeholder 2"/>
          <p:cNvSpPr>
            <a:spLocks noGrp="1"/>
          </p:cNvSpPr>
          <p:nvPr>
            <p:ph idx="1"/>
          </p:nvPr>
        </p:nvSpPr>
        <p:spPr>
          <a:xfrm>
            <a:off x="431322" y="2001328"/>
            <a:ext cx="11507636" cy="4856671"/>
          </a:xfrm>
        </p:spPr>
        <p:txBody>
          <a:bodyPr>
            <a:normAutofit/>
          </a:bodyPr>
          <a:lstStyle/>
          <a:p>
            <a:r>
              <a:rPr lang="en-US" b="1" dirty="0"/>
              <a:t>Explain, using collision theory, why the yield (amount) of N</a:t>
            </a:r>
            <a:r>
              <a:rPr lang="en-US" b="1" baseline="-25000" dirty="0"/>
              <a:t>2</a:t>
            </a:r>
            <a:r>
              <a:rPr lang="en-US" b="1" dirty="0"/>
              <a:t>O</a:t>
            </a:r>
            <a:r>
              <a:rPr lang="en-US" b="1" baseline="-25000" dirty="0"/>
              <a:t>4</a:t>
            </a:r>
            <a:r>
              <a:rPr lang="en-US" b="1" dirty="0"/>
              <a:t> decreases when a tube containing NO</a:t>
            </a:r>
            <a:r>
              <a:rPr lang="en-US" b="1" baseline="-25000" dirty="0"/>
              <a:t>2</a:t>
            </a:r>
            <a:r>
              <a:rPr lang="en-US" b="1" dirty="0"/>
              <a:t> and N</a:t>
            </a:r>
            <a:r>
              <a:rPr lang="en-US" b="1" baseline="-25000" dirty="0"/>
              <a:t>2</a:t>
            </a:r>
            <a:r>
              <a:rPr lang="en-US" b="1" dirty="0"/>
              <a:t>O</a:t>
            </a:r>
            <a:r>
              <a:rPr lang="en-US" b="1" baseline="-25000" dirty="0"/>
              <a:t>4</a:t>
            </a:r>
            <a:r>
              <a:rPr lang="en-US" b="1" dirty="0"/>
              <a:t> is heated.</a:t>
            </a:r>
          </a:p>
          <a:p>
            <a:pPr algn="ctr"/>
            <a:r>
              <a:rPr lang="en-US" dirty="0"/>
              <a:t>2 NO</a:t>
            </a:r>
            <a:r>
              <a:rPr lang="en-US" baseline="-25000" dirty="0"/>
              <a:t>2</a:t>
            </a:r>
            <a:r>
              <a:rPr lang="en-US" dirty="0"/>
              <a:t>(g)   ⇌   N</a:t>
            </a:r>
            <a:r>
              <a:rPr lang="en-US" baseline="-25000" dirty="0"/>
              <a:t>2</a:t>
            </a:r>
            <a:r>
              <a:rPr lang="en-US" dirty="0"/>
              <a:t>O</a:t>
            </a:r>
            <a:r>
              <a:rPr lang="en-US" baseline="-25000" dirty="0"/>
              <a:t>4</a:t>
            </a:r>
            <a:r>
              <a:rPr lang="en-US" dirty="0"/>
              <a:t>(g)      </a:t>
            </a:r>
            <a:r>
              <a:rPr lang="el-GR" dirty="0"/>
              <a:t>Δ</a:t>
            </a:r>
            <a:r>
              <a:rPr lang="en-US" dirty="0"/>
              <a:t>H = -57 kJ</a:t>
            </a:r>
          </a:p>
          <a:p>
            <a:endParaRPr lang="en-US" b="1" dirty="0"/>
          </a:p>
          <a:p>
            <a:pPr>
              <a:buFont typeface="Wingdings" charset="2"/>
              <a:buChar char="Ø"/>
            </a:pPr>
            <a:r>
              <a:rPr lang="en-US" dirty="0"/>
              <a:t> Heating the tube increases both the </a:t>
            </a:r>
            <a:r>
              <a:rPr lang="en-US" b="1" dirty="0">
                <a:solidFill>
                  <a:srgbClr val="FF0000"/>
                </a:solidFill>
              </a:rPr>
              <a:t>forwards</a:t>
            </a:r>
            <a:r>
              <a:rPr lang="en-US" b="1" dirty="0"/>
              <a:t> </a:t>
            </a:r>
            <a:r>
              <a:rPr lang="en-US" b="1" u="sng" dirty="0"/>
              <a:t>and</a:t>
            </a:r>
            <a:r>
              <a:rPr lang="en-US" b="1" dirty="0"/>
              <a:t> </a:t>
            </a:r>
            <a:r>
              <a:rPr lang="en-US" b="1" dirty="0">
                <a:solidFill>
                  <a:srgbClr val="0000FF"/>
                </a:solidFill>
              </a:rPr>
              <a:t>reverse</a:t>
            </a:r>
            <a:r>
              <a:rPr lang="en-US" b="1" dirty="0"/>
              <a:t> </a:t>
            </a:r>
            <a:r>
              <a:rPr lang="en-US" dirty="0"/>
              <a:t>reaction rates. This is due to particles having greater E</a:t>
            </a:r>
            <a:r>
              <a:rPr lang="en-US" baseline="-25000" dirty="0"/>
              <a:t>K</a:t>
            </a:r>
            <a:r>
              <a:rPr lang="en-US" dirty="0"/>
              <a:t>, and a greater proportion of particles having E</a:t>
            </a:r>
            <a:r>
              <a:rPr lang="en-US" baseline="-25000" dirty="0"/>
              <a:t>K</a:t>
            </a:r>
            <a:r>
              <a:rPr lang="en-US" dirty="0"/>
              <a:t> &gt; E</a:t>
            </a:r>
            <a:r>
              <a:rPr lang="en-US" baseline="-25000" dirty="0"/>
              <a:t>a</a:t>
            </a:r>
            <a:r>
              <a:rPr lang="en-US" dirty="0"/>
              <a:t>. This results in an increased number of collisions, and a greater proportion of those collisions lead to successful reactions.</a:t>
            </a:r>
          </a:p>
          <a:p>
            <a:pPr>
              <a:buFont typeface="Wingdings" charset="2"/>
              <a:buChar char="Ø"/>
            </a:pPr>
            <a:r>
              <a:rPr lang="en-US" dirty="0"/>
              <a:t> Endothermic reactions are more affected by changes in temperature because they have a greater activation energy barrier, therefore the </a:t>
            </a:r>
            <a:r>
              <a:rPr lang="en-US" b="1" dirty="0">
                <a:solidFill>
                  <a:srgbClr val="0000FF"/>
                </a:solidFill>
              </a:rPr>
              <a:t>reverse rate</a:t>
            </a:r>
            <a:r>
              <a:rPr lang="en-US" dirty="0">
                <a:solidFill>
                  <a:srgbClr val="0000FF"/>
                </a:solidFill>
              </a:rPr>
              <a:t> </a:t>
            </a:r>
            <a:r>
              <a:rPr lang="en-US" dirty="0"/>
              <a:t>increases more than the </a:t>
            </a:r>
            <a:r>
              <a:rPr lang="en-US" b="1" dirty="0">
                <a:solidFill>
                  <a:srgbClr val="FF0000"/>
                </a:solidFill>
              </a:rPr>
              <a:t>forwards rate</a:t>
            </a:r>
            <a:r>
              <a:rPr lang="en-US" dirty="0"/>
              <a:t>.</a:t>
            </a:r>
          </a:p>
          <a:p>
            <a:pPr>
              <a:buFont typeface="Wingdings" charset="2"/>
              <a:buChar char="Ø"/>
            </a:pPr>
            <a:r>
              <a:rPr lang="en-US" dirty="0"/>
              <a:t> Reverse rate is </a:t>
            </a:r>
            <a:r>
              <a:rPr lang="en-US" dirty="0" err="1"/>
              <a:t>favoured</a:t>
            </a:r>
            <a:r>
              <a:rPr lang="en-US" dirty="0"/>
              <a:t>, therefore over time [NO</a:t>
            </a:r>
            <a:r>
              <a:rPr lang="en-US" baseline="-25000" dirty="0"/>
              <a:t>2</a:t>
            </a:r>
            <a:r>
              <a:rPr lang="en-US" dirty="0"/>
              <a:t>] increases and [N</a:t>
            </a:r>
            <a:r>
              <a:rPr lang="en-US" baseline="-25000" dirty="0"/>
              <a:t>2</a:t>
            </a:r>
            <a:r>
              <a:rPr lang="en-US" dirty="0"/>
              <a:t>O</a:t>
            </a:r>
            <a:r>
              <a:rPr lang="en-US" baseline="-25000" dirty="0"/>
              <a:t>4</a:t>
            </a:r>
            <a:r>
              <a:rPr lang="en-US" dirty="0"/>
              <a:t>] decreases. This causes reverse rate to increase and forward rate to decrease until equilibrium is re-established (both rates equal)</a:t>
            </a:r>
          </a:p>
        </p:txBody>
      </p:sp>
    </p:spTree>
    <p:extLst>
      <p:ext uri="{BB962C8B-B14F-4D97-AF65-F5344CB8AC3E}">
        <p14:creationId xmlns:p14="http://schemas.microsoft.com/office/powerpoint/2010/main" val="25037535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EXPLAINING EFFECT OF TEMPERATURE</a:t>
            </a:r>
          </a:p>
        </p:txBody>
      </p:sp>
      <p:sp>
        <p:nvSpPr>
          <p:cNvPr id="3" name="Content Placeholder 2"/>
          <p:cNvSpPr>
            <a:spLocks noGrp="1"/>
          </p:cNvSpPr>
          <p:nvPr>
            <p:ph idx="1"/>
          </p:nvPr>
        </p:nvSpPr>
        <p:spPr/>
        <p:txBody>
          <a:bodyPr/>
          <a:lstStyle/>
          <a:p>
            <a:r>
              <a:rPr lang="en-US" b="1" dirty="0"/>
              <a:t>Increase in temperature:</a:t>
            </a:r>
          </a:p>
          <a:p>
            <a:pPr>
              <a:buFont typeface="Wingdings" charset="2"/>
              <a:buChar char="§"/>
            </a:pPr>
            <a:r>
              <a:rPr lang="en-US" dirty="0"/>
              <a:t> This change provides more kinetic energy to particles (∴ </a:t>
            </a:r>
            <a:r>
              <a:rPr lang="en-US" b="1" u="sng" dirty="0"/>
              <a:t>both</a:t>
            </a:r>
            <a:r>
              <a:rPr lang="en-US" dirty="0"/>
              <a:t> rates increase)</a:t>
            </a:r>
          </a:p>
          <a:p>
            <a:pPr>
              <a:buFont typeface="Wingdings" charset="2"/>
              <a:buChar char="§"/>
            </a:pPr>
            <a:r>
              <a:rPr lang="en-US" dirty="0"/>
              <a:t> The </a:t>
            </a:r>
            <a:r>
              <a:rPr lang="en-US" u="sng" dirty="0"/>
              <a:t>endothermic</a:t>
            </a:r>
            <a:r>
              <a:rPr lang="en-US" dirty="0"/>
              <a:t> reaction has the greatest activation energy, so an increase in temperature will have the </a:t>
            </a:r>
            <a:r>
              <a:rPr lang="en-US" b="1" dirty="0"/>
              <a:t>biggest effect </a:t>
            </a:r>
            <a:r>
              <a:rPr lang="en-US" dirty="0"/>
              <a:t>on the endothermic reaction.</a:t>
            </a:r>
            <a:br>
              <a:rPr lang="en-US" dirty="0"/>
            </a:br>
            <a:br>
              <a:rPr lang="en-US" dirty="0"/>
            </a:br>
            <a:r>
              <a:rPr lang="en-US" dirty="0"/>
              <a:t> ∴ </a:t>
            </a:r>
            <a:r>
              <a:rPr lang="en-US" b="1" dirty="0"/>
              <a:t>endothermic </a:t>
            </a:r>
            <a:r>
              <a:rPr lang="en-US" dirty="0"/>
              <a:t>reaction is </a:t>
            </a:r>
            <a:r>
              <a:rPr lang="en-US" dirty="0" err="1"/>
              <a:t>favoured</a:t>
            </a:r>
            <a:r>
              <a:rPr lang="en-US" dirty="0"/>
              <a:t>*</a:t>
            </a:r>
          </a:p>
          <a:p>
            <a:pPr marL="0" indent="0" algn="r">
              <a:buNone/>
            </a:pPr>
            <a:r>
              <a:rPr lang="en-US" i="1" dirty="0"/>
              <a:t>(*This may be forwards </a:t>
            </a:r>
            <a:r>
              <a:rPr lang="en-US" i="1" u="sng" dirty="0"/>
              <a:t>or</a:t>
            </a:r>
            <a:r>
              <a:rPr lang="en-US" i="1" dirty="0"/>
              <a:t> reverse reaction… will depend on question)</a:t>
            </a:r>
          </a:p>
        </p:txBody>
      </p:sp>
    </p:spTree>
    <p:extLst>
      <p:ext uri="{BB962C8B-B14F-4D97-AF65-F5344CB8AC3E}">
        <p14:creationId xmlns:p14="http://schemas.microsoft.com/office/powerpoint/2010/main" val="27126838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509888" y="0"/>
            <a:ext cx="7823515" cy="3608648"/>
          </a:xfrm>
          <a:prstGeom prst="rect">
            <a:avLst/>
          </a:prstGeom>
          <a:noFill/>
          <a:ln>
            <a:noFill/>
          </a:ln>
        </p:spPr>
      </p:pic>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1495284" y="3440144"/>
            <a:ext cx="7662828" cy="3417856"/>
          </a:xfrm>
          <a:prstGeom prst="rect">
            <a:avLst/>
          </a:prstGeom>
          <a:noFill/>
          <a:ln>
            <a:noFill/>
          </a:ln>
        </p:spPr>
      </p:pic>
      <p:pic>
        <p:nvPicPr>
          <p:cNvPr id="6" name="Picture 5"/>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641998" cy="592667"/>
          </a:xfrm>
          <a:prstGeom prst="rect">
            <a:avLst/>
          </a:prstGeom>
          <a:noFill/>
          <a:ln>
            <a:noFill/>
          </a:ln>
        </p:spPr>
      </p:pic>
    </p:spTree>
    <p:extLst>
      <p:ext uri="{BB962C8B-B14F-4D97-AF65-F5344CB8AC3E}">
        <p14:creationId xmlns:p14="http://schemas.microsoft.com/office/powerpoint/2010/main" val="30213014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Changes to temperature</a:t>
            </a:r>
          </a:p>
        </p:txBody>
      </p:sp>
      <p:sp>
        <p:nvSpPr>
          <p:cNvPr id="3" name="Content Placeholder 2"/>
          <p:cNvSpPr>
            <a:spLocks noGrp="1"/>
          </p:cNvSpPr>
          <p:nvPr>
            <p:ph idx="1"/>
          </p:nvPr>
        </p:nvSpPr>
        <p:spPr>
          <a:xfrm>
            <a:off x="1024128" y="2286000"/>
            <a:ext cx="10165983" cy="4023360"/>
          </a:xfrm>
        </p:spPr>
        <p:txBody>
          <a:bodyPr/>
          <a:lstStyle/>
          <a:p>
            <a:r>
              <a:rPr lang="en-US" b="1" dirty="0"/>
              <a:t>H</a:t>
            </a:r>
            <a:r>
              <a:rPr lang="en-US" b="1" baseline="-25000" dirty="0"/>
              <a:t>2</a:t>
            </a:r>
            <a:r>
              <a:rPr lang="en-US" b="1" dirty="0"/>
              <a:t>(g) + I</a:t>
            </a:r>
            <a:r>
              <a:rPr lang="en-US" b="1" baseline="-25000" dirty="0"/>
              <a:t>2</a:t>
            </a:r>
            <a:r>
              <a:rPr lang="en-US" b="1" dirty="0"/>
              <a:t>(g) ⇌ 2 HI(g)   </a:t>
            </a:r>
            <a:r>
              <a:rPr lang="el-GR" b="1" dirty="0"/>
              <a:t>Δ</a:t>
            </a:r>
            <a:r>
              <a:rPr lang="en-US" b="1" dirty="0"/>
              <a:t>H = +52 kJ/</a:t>
            </a:r>
            <a:r>
              <a:rPr lang="en-US" b="1" dirty="0" err="1"/>
              <a:t>mol</a:t>
            </a:r>
            <a:endParaRPr lang="en-US" b="1" dirty="0"/>
          </a:p>
          <a:p>
            <a:endParaRPr lang="en-US" b="1" dirty="0"/>
          </a:p>
          <a:p>
            <a:pPr>
              <a:buFont typeface="Wingdings" charset="2"/>
              <a:buChar char="§"/>
            </a:pPr>
            <a:r>
              <a:rPr lang="en-US" dirty="0"/>
              <a:t> Predict which reaction will be </a:t>
            </a:r>
            <a:r>
              <a:rPr lang="en-US" dirty="0" err="1"/>
              <a:t>favoured</a:t>
            </a:r>
            <a:r>
              <a:rPr lang="en-US" dirty="0"/>
              <a:t>. Justify your answer and sketch the graphs below</a:t>
            </a:r>
          </a:p>
        </p:txBody>
      </p:sp>
    </p:spTree>
    <p:extLst>
      <p:ext uri="{BB962C8B-B14F-4D97-AF65-F5344CB8AC3E}">
        <p14:creationId xmlns:p14="http://schemas.microsoft.com/office/powerpoint/2010/main" val="39445629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Factors affecting reaction rates</a:t>
            </a:r>
          </a:p>
        </p:txBody>
      </p:sp>
      <p:sp>
        <p:nvSpPr>
          <p:cNvPr id="3" name="Content Placeholder 2"/>
          <p:cNvSpPr>
            <a:spLocks noGrp="1"/>
          </p:cNvSpPr>
          <p:nvPr>
            <p:ph idx="1"/>
          </p:nvPr>
        </p:nvSpPr>
        <p:spPr>
          <a:xfrm>
            <a:off x="1024128" y="1828800"/>
            <a:ext cx="9720073" cy="4480560"/>
          </a:xfrm>
        </p:spPr>
        <p:txBody>
          <a:bodyPr/>
          <a:lstStyle/>
          <a:p>
            <a:r>
              <a:rPr lang="en-AU" b="1" dirty="0"/>
              <a:t>Catalysts		</a:t>
            </a:r>
            <a:r>
              <a:rPr lang="en-AU" dirty="0"/>
              <a:t>Provide an alternate reaction pathway which lowers the</a:t>
            </a:r>
            <a:br>
              <a:rPr lang="en-AU" dirty="0"/>
            </a:br>
            <a:r>
              <a:rPr lang="en-AU" dirty="0"/>
              <a:t>			activation energy for the reaction. This means a greater </a:t>
            </a:r>
            <a:br>
              <a:rPr lang="en-AU" dirty="0"/>
            </a:br>
            <a:r>
              <a:rPr lang="en-AU" dirty="0"/>
              <a:t>			proportion of particles have sufficient energy to overcome</a:t>
            </a:r>
            <a:br>
              <a:rPr lang="en-AU" dirty="0"/>
            </a:br>
            <a:r>
              <a:rPr lang="en-AU" dirty="0"/>
              <a:t>			the activation energy, thus greater percentage of collisions 			are successful and reaction rate increases.</a:t>
            </a:r>
          </a:p>
          <a:p>
            <a:endParaRPr lang="en-AU" b="1" dirty="0"/>
          </a:p>
          <a:p>
            <a:endParaRPr lang="en-AU" b="1" dirty="0"/>
          </a:p>
        </p:txBody>
      </p:sp>
      <p:pic>
        <p:nvPicPr>
          <p:cNvPr id="1028" name="Picture 4" descr="http://1.bp.blogspot.com/-XsNbQEScleQ/Tcbf6taoGMI/AAAAAAAAABM/nJDitqQXW-k/s1600/catalys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8906" y="3552957"/>
            <a:ext cx="5510192" cy="325101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everythingmaths.co.za/science/grade-12/07-rate-and-extent-of-reaction/pspictures/96f69ed8a267fbb7ee2cc1e991e4ffb7.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81920" y="3815132"/>
            <a:ext cx="5213375" cy="2847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3578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Changes to temperature</a:t>
            </a:r>
          </a:p>
        </p:txBody>
      </p:sp>
      <p:sp>
        <p:nvSpPr>
          <p:cNvPr id="3" name="Content Placeholder 2"/>
          <p:cNvSpPr>
            <a:spLocks noGrp="1"/>
          </p:cNvSpPr>
          <p:nvPr>
            <p:ph idx="1"/>
          </p:nvPr>
        </p:nvSpPr>
        <p:spPr>
          <a:xfrm>
            <a:off x="1024128" y="2286000"/>
            <a:ext cx="10165983" cy="4023360"/>
          </a:xfrm>
        </p:spPr>
        <p:txBody>
          <a:bodyPr/>
          <a:lstStyle/>
          <a:p>
            <a:r>
              <a:rPr lang="en-US" b="1" dirty="0"/>
              <a:t>Production of ethanol from </a:t>
            </a:r>
            <a:r>
              <a:rPr lang="en-US" b="1" dirty="0" err="1"/>
              <a:t>ethene</a:t>
            </a:r>
            <a:r>
              <a:rPr lang="en-US" b="1" dirty="0"/>
              <a:t>:</a:t>
            </a:r>
          </a:p>
          <a:p>
            <a:endParaRPr lang="en-US" b="1" dirty="0"/>
          </a:p>
          <a:p>
            <a:r>
              <a:rPr lang="en-US" b="1" dirty="0"/>
              <a:t>CH</a:t>
            </a:r>
            <a:r>
              <a:rPr lang="en-US" b="1" baseline="-25000" dirty="0"/>
              <a:t>2</a:t>
            </a:r>
            <a:r>
              <a:rPr lang="en-US" b="1" dirty="0"/>
              <a:t>=CH</a:t>
            </a:r>
            <a:r>
              <a:rPr lang="en-US" b="1" baseline="-25000" dirty="0"/>
              <a:t>2</a:t>
            </a:r>
            <a:r>
              <a:rPr lang="en-US" b="1" dirty="0"/>
              <a:t>(g) + H</a:t>
            </a:r>
            <a:r>
              <a:rPr lang="en-US" b="1" baseline="-25000" dirty="0"/>
              <a:t>2</a:t>
            </a:r>
            <a:r>
              <a:rPr lang="en-US" b="1" dirty="0"/>
              <a:t>O(g) ⇌ CH</a:t>
            </a:r>
            <a:r>
              <a:rPr lang="en-US" b="1" baseline="-25000" dirty="0"/>
              <a:t>3</a:t>
            </a:r>
            <a:r>
              <a:rPr lang="en-US" b="1" dirty="0"/>
              <a:t>CH</a:t>
            </a:r>
            <a:r>
              <a:rPr lang="en-US" b="1" baseline="-25000" dirty="0"/>
              <a:t>2</a:t>
            </a:r>
            <a:r>
              <a:rPr lang="en-US" b="1" dirty="0"/>
              <a:t>OH(g)   </a:t>
            </a:r>
            <a:r>
              <a:rPr lang="el-GR" b="1" dirty="0"/>
              <a:t>Δ</a:t>
            </a:r>
            <a:r>
              <a:rPr lang="en-US" b="1" dirty="0"/>
              <a:t>H = -45 kJ/</a:t>
            </a:r>
            <a:r>
              <a:rPr lang="en-US" b="1" dirty="0" err="1"/>
              <a:t>mol</a:t>
            </a:r>
            <a:endParaRPr lang="en-US" b="1" dirty="0"/>
          </a:p>
          <a:p>
            <a:r>
              <a:rPr lang="en-US" dirty="0"/>
              <a:t>The activation energy for the forwards reaction is 22 kJ/mol.</a:t>
            </a:r>
          </a:p>
          <a:p>
            <a:endParaRPr lang="en-US" dirty="0"/>
          </a:p>
          <a:p>
            <a:pPr>
              <a:buFont typeface="Wingdings" charset="2"/>
              <a:buChar char="§"/>
            </a:pPr>
            <a:r>
              <a:rPr lang="en-US" dirty="0"/>
              <a:t>Draw a </a:t>
            </a:r>
            <a:r>
              <a:rPr lang="en-US" dirty="0" err="1"/>
              <a:t>labelled</a:t>
            </a:r>
            <a:r>
              <a:rPr lang="en-US" dirty="0"/>
              <a:t> energy profile diagram for this reaction, showing </a:t>
            </a:r>
            <a:r>
              <a:rPr lang="el-GR" dirty="0"/>
              <a:t>Δ</a:t>
            </a:r>
            <a:r>
              <a:rPr lang="en-US" dirty="0"/>
              <a:t>H, </a:t>
            </a:r>
            <a:r>
              <a:rPr lang="en-US" dirty="0" err="1"/>
              <a:t>Ea</a:t>
            </a:r>
            <a:r>
              <a:rPr lang="en-US" dirty="0"/>
              <a:t> and </a:t>
            </a:r>
            <a:r>
              <a:rPr lang="en-US" dirty="0" err="1"/>
              <a:t>Ea</a:t>
            </a:r>
            <a:r>
              <a:rPr lang="en-US" dirty="0"/>
              <a:t> reverse. Use this energy profile diagram to explain the temperature conditions that would be used in an industrial process to achieve the maximum yield (amount) of ethanol.</a:t>
            </a:r>
          </a:p>
        </p:txBody>
      </p:sp>
    </p:spTree>
    <p:extLst>
      <p:ext uri="{BB962C8B-B14F-4D97-AF65-F5344CB8AC3E}">
        <p14:creationId xmlns:p14="http://schemas.microsoft.com/office/powerpoint/2010/main" val="348679993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Changes to temperature</a:t>
            </a:r>
          </a:p>
        </p:txBody>
      </p:sp>
      <p:sp>
        <p:nvSpPr>
          <p:cNvPr id="3" name="Content Placeholder 2"/>
          <p:cNvSpPr>
            <a:spLocks noGrp="1"/>
          </p:cNvSpPr>
          <p:nvPr>
            <p:ph idx="1"/>
          </p:nvPr>
        </p:nvSpPr>
        <p:spPr>
          <a:xfrm>
            <a:off x="6807199" y="1761067"/>
            <a:ext cx="4382911" cy="4023360"/>
          </a:xfrm>
        </p:spPr>
        <p:txBody>
          <a:bodyPr>
            <a:normAutofit/>
          </a:bodyPr>
          <a:lstStyle/>
          <a:p>
            <a:r>
              <a:rPr lang="en-AU" dirty="0"/>
              <a:t>The reaction pictured left was heated after 10 minutes. The equation is:</a:t>
            </a:r>
          </a:p>
          <a:p>
            <a:pPr algn="ctr"/>
            <a:r>
              <a:rPr lang="en-AU" dirty="0"/>
              <a:t>A</a:t>
            </a:r>
            <a:r>
              <a:rPr lang="en-AU" baseline="-25000" dirty="0"/>
              <a:t>2</a:t>
            </a:r>
            <a:r>
              <a:rPr lang="en-AU" dirty="0"/>
              <a:t>  +  2 B</a:t>
            </a:r>
            <a:r>
              <a:rPr lang="en-AU" baseline="-25000" dirty="0"/>
              <a:t>2 </a:t>
            </a:r>
            <a:r>
              <a:rPr lang="en-AU" dirty="0"/>
              <a:t> ⇌  2 AB</a:t>
            </a:r>
            <a:r>
              <a:rPr lang="en-AU" baseline="-25000" dirty="0"/>
              <a:t>2</a:t>
            </a:r>
            <a:endParaRPr lang="en-AU" dirty="0"/>
          </a:p>
          <a:p>
            <a:r>
              <a:rPr lang="en-AU" dirty="0"/>
              <a:t>Is the forwards reaction endothermic or exothermic? Justify your reasoning.</a:t>
            </a:r>
            <a:endParaRPr lang="en-US" dirty="0"/>
          </a:p>
        </p:txBody>
      </p:sp>
      <p:pic>
        <p:nvPicPr>
          <p:cNvPr id="4" name="Picture 3"/>
          <p:cNvPicPr>
            <a:picLocks noChangeAspect="1"/>
          </p:cNvPicPr>
          <p:nvPr/>
        </p:nvPicPr>
        <p:blipFill>
          <a:blip r:embed="rId2"/>
          <a:stretch>
            <a:fillRect/>
          </a:stretch>
        </p:blipFill>
        <p:spPr>
          <a:xfrm>
            <a:off x="508000" y="1930399"/>
            <a:ext cx="6184997" cy="4732867"/>
          </a:xfrm>
          <a:prstGeom prst="rect">
            <a:avLst/>
          </a:prstGeom>
        </p:spPr>
      </p:pic>
    </p:spTree>
    <p:extLst>
      <p:ext uri="{BB962C8B-B14F-4D97-AF65-F5344CB8AC3E}">
        <p14:creationId xmlns:p14="http://schemas.microsoft.com/office/powerpoint/2010/main" val="20845390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that do </a:t>
            </a:r>
            <a:r>
              <a:rPr lang="en-US" u="sng" dirty="0"/>
              <a:t>not</a:t>
            </a:r>
            <a:r>
              <a:rPr lang="en-US" dirty="0"/>
              <a:t> affect equilibrium</a:t>
            </a:r>
          </a:p>
        </p:txBody>
      </p:sp>
      <p:sp>
        <p:nvSpPr>
          <p:cNvPr id="3" name="Content Placeholder 2"/>
          <p:cNvSpPr>
            <a:spLocks noGrp="1"/>
          </p:cNvSpPr>
          <p:nvPr>
            <p:ph idx="1"/>
          </p:nvPr>
        </p:nvSpPr>
        <p:spPr/>
        <p:txBody>
          <a:bodyPr>
            <a:normAutofit lnSpcReduction="10000"/>
          </a:bodyPr>
          <a:lstStyle/>
          <a:p>
            <a:r>
              <a:rPr lang="en-US" dirty="0"/>
              <a:t>In the past pages we have considered how temperature, concentration and pressure affect equilibrium. It is worthwhile also </a:t>
            </a:r>
            <a:r>
              <a:rPr lang="en-US" dirty="0" err="1"/>
              <a:t>realising</a:t>
            </a:r>
            <a:r>
              <a:rPr lang="en-US" dirty="0"/>
              <a:t> that some changes don’t have </a:t>
            </a:r>
            <a:r>
              <a:rPr lang="en-US" u="sng" dirty="0"/>
              <a:t>any</a:t>
            </a:r>
            <a:r>
              <a:rPr lang="en-US" dirty="0"/>
              <a:t> impact on systems at equilibrium. These include:</a:t>
            </a:r>
          </a:p>
          <a:p>
            <a:endParaRPr lang="en-US" dirty="0"/>
          </a:p>
          <a:p>
            <a:r>
              <a:rPr lang="en-US" b="1" u="sng" dirty="0"/>
              <a:t>Amount of an (insoluble) solid</a:t>
            </a:r>
            <a:endParaRPr lang="en-US" dirty="0"/>
          </a:p>
          <a:p>
            <a:r>
              <a:rPr lang="en-US" dirty="0"/>
              <a:t>Solids do not change their concentration. </a:t>
            </a:r>
          </a:p>
          <a:p>
            <a:endParaRPr lang="en-US" dirty="0"/>
          </a:p>
          <a:p>
            <a:pPr algn="ctr"/>
            <a:r>
              <a:rPr lang="en-US" dirty="0"/>
              <a:t>AgCℓ(s) ⇌ Ag</a:t>
            </a:r>
            <a:r>
              <a:rPr lang="en-US" baseline="30000" dirty="0"/>
              <a:t>+</a:t>
            </a:r>
            <a:r>
              <a:rPr lang="en-US" dirty="0"/>
              <a:t>(</a:t>
            </a:r>
            <a:r>
              <a:rPr lang="en-US" dirty="0" err="1"/>
              <a:t>aq</a:t>
            </a:r>
            <a:r>
              <a:rPr lang="en-US" dirty="0"/>
              <a:t>) + Cℓ</a:t>
            </a:r>
            <a:r>
              <a:rPr lang="en-US" baseline="30000" dirty="0"/>
              <a:t>-</a:t>
            </a:r>
            <a:r>
              <a:rPr lang="en-US" dirty="0"/>
              <a:t>(</a:t>
            </a:r>
            <a:r>
              <a:rPr lang="en-US" dirty="0" err="1"/>
              <a:t>aq</a:t>
            </a:r>
            <a:r>
              <a:rPr lang="en-US" dirty="0"/>
              <a:t>)</a:t>
            </a:r>
          </a:p>
          <a:p>
            <a:r>
              <a:rPr lang="en-US" dirty="0"/>
              <a:t>Adding additional AgCℓ(s) to a saturated solution of AgCℓ will not change the concentration of Ag</a:t>
            </a:r>
            <a:r>
              <a:rPr lang="en-US" baseline="30000" dirty="0"/>
              <a:t>+</a:t>
            </a:r>
            <a:r>
              <a:rPr lang="en-US" dirty="0"/>
              <a:t>(</a:t>
            </a:r>
            <a:r>
              <a:rPr lang="en-US" dirty="0" err="1"/>
              <a:t>aq</a:t>
            </a:r>
            <a:r>
              <a:rPr lang="en-US" dirty="0"/>
              <a:t>) or Cℓ</a:t>
            </a:r>
            <a:r>
              <a:rPr lang="en-US" baseline="30000" dirty="0"/>
              <a:t>-</a:t>
            </a:r>
            <a:r>
              <a:rPr lang="en-US" dirty="0"/>
              <a:t>(</a:t>
            </a:r>
            <a:r>
              <a:rPr lang="en-US" dirty="0" err="1"/>
              <a:t>aq</a:t>
            </a:r>
            <a:r>
              <a:rPr lang="en-US" dirty="0"/>
              <a:t>). Addition of a solid does not affect equilibrium.</a:t>
            </a:r>
          </a:p>
          <a:p>
            <a:endParaRPr lang="en-US" dirty="0"/>
          </a:p>
        </p:txBody>
      </p:sp>
    </p:spTree>
    <p:extLst>
      <p:ext uri="{BB962C8B-B14F-4D97-AF65-F5344CB8AC3E}">
        <p14:creationId xmlns:p14="http://schemas.microsoft.com/office/powerpoint/2010/main" val="1165118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that do </a:t>
            </a:r>
            <a:r>
              <a:rPr lang="en-US" u="sng" dirty="0"/>
              <a:t>not</a:t>
            </a:r>
            <a:r>
              <a:rPr lang="en-US" dirty="0"/>
              <a:t> affect equilibrium</a:t>
            </a:r>
          </a:p>
        </p:txBody>
      </p:sp>
      <p:sp>
        <p:nvSpPr>
          <p:cNvPr id="3" name="Content Placeholder 2"/>
          <p:cNvSpPr>
            <a:spLocks noGrp="1"/>
          </p:cNvSpPr>
          <p:nvPr>
            <p:ph idx="1"/>
          </p:nvPr>
        </p:nvSpPr>
        <p:spPr>
          <a:xfrm>
            <a:off x="1024128" y="2285999"/>
            <a:ext cx="9720073" cy="4351867"/>
          </a:xfrm>
        </p:spPr>
        <p:txBody>
          <a:bodyPr>
            <a:normAutofit/>
          </a:bodyPr>
          <a:lstStyle/>
          <a:p>
            <a:r>
              <a:rPr lang="en-US" b="1" u="sng" dirty="0"/>
              <a:t>Amount of liquid</a:t>
            </a:r>
            <a:endParaRPr lang="en-US" dirty="0"/>
          </a:p>
          <a:p>
            <a:r>
              <a:rPr lang="en-US" dirty="0"/>
              <a:t>Adding a liquid does not change </a:t>
            </a:r>
            <a:br>
              <a:rPr lang="en-US" dirty="0"/>
            </a:br>
            <a:r>
              <a:rPr lang="en-US" dirty="0"/>
              <a:t>its concentration</a:t>
            </a:r>
          </a:p>
          <a:p>
            <a:endParaRPr lang="en-US" dirty="0"/>
          </a:p>
          <a:p>
            <a:r>
              <a:rPr lang="en-US" dirty="0" err="1"/>
              <a:t>Vapour</a:t>
            </a:r>
            <a:r>
              <a:rPr lang="en-US" dirty="0"/>
              <a:t> pressure equilibrium: Br</a:t>
            </a:r>
            <a:r>
              <a:rPr lang="en-US" baseline="-25000" dirty="0"/>
              <a:t>2</a:t>
            </a:r>
            <a:r>
              <a:rPr lang="en-US" dirty="0"/>
              <a:t>(ℓ) ⇌ Br</a:t>
            </a:r>
            <a:r>
              <a:rPr lang="en-US" baseline="-25000" dirty="0"/>
              <a:t>2</a:t>
            </a:r>
            <a:r>
              <a:rPr lang="en-US" dirty="0"/>
              <a:t>(g)</a:t>
            </a:r>
          </a:p>
          <a:p>
            <a:r>
              <a:rPr lang="en-US" dirty="0"/>
              <a:t>Increasing surface area will increase rate</a:t>
            </a:r>
            <a:br>
              <a:rPr lang="en-US" dirty="0"/>
            </a:br>
            <a:r>
              <a:rPr lang="en-US" dirty="0"/>
              <a:t>of evaporation and condensation equally.</a:t>
            </a:r>
          </a:p>
          <a:p>
            <a:endParaRPr lang="en-US" dirty="0"/>
          </a:p>
          <a:p>
            <a:r>
              <a:rPr lang="en-US" b="1" dirty="0"/>
              <a:t>*Exception: </a:t>
            </a:r>
            <a:r>
              <a:rPr lang="en-US" dirty="0"/>
              <a:t>Addition of water to a mixture containing (</a:t>
            </a:r>
            <a:r>
              <a:rPr lang="en-US" dirty="0" err="1"/>
              <a:t>aq</a:t>
            </a:r>
            <a:r>
              <a:rPr lang="en-US" dirty="0"/>
              <a:t>) substances will affect the concentration of the (</a:t>
            </a:r>
            <a:r>
              <a:rPr lang="en-US" dirty="0" err="1"/>
              <a:t>aq</a:t>
            </a:r>
            <a:r>
              <a:rPr lang="en-US" dirty="0"/>
              <a:t>) substances, therefore </a:t>
            </a:r>
            <a:r>
              <a:rPr lang="en-US" u="sng" dirty="0"/>
              <a:t>will</a:t>
            </a:r>
            <a:r>
              <a:rPr lang="en-US" dirty="0"/>
              <a:t> affect equilibrium.</a:t>
            </a:r>
            <a:endParaRPr lang="en-US" b="1" dirty="0"/>
          </a:p>
          <a:p>
            <a:endParaRPr lang="en-US" dirty="0"/>
          </a:p>
        </p:txBody>
      </p:sp>
      <p:pic>
        <p:nvPicPr>
          <p:cNvPr id="4" name="Picture 3"/>
          <p:cNvPicPr>
            <a:picLocks noChangeAspect="1"/>
          </p:cNvPicPr>
          <p:nvPr/>
        </p:nvPicPr>
        <p:blipFill>
          <a:blip r:embed="rId2"/>
          <a:stretch>
            <a:fillRect/>
          </a:stretch>
        </p:blipFill>
        <p:spPr>
          <a:xfrm>
            <a:off x="6587142" y="2324100"/>
            <a:ext cx="4957157" cy="2806700"/>
          </a:xfrm>
          <a:prstGeom prst="rect">
            <a:avLst/>
          </a:prstGeom>
        </p:spPr>
      </p:pic>
    </p:spTree>
    <p:extLst>
      <p:ext uri="{BB962C8B-B14F-4D97-AF65-F5344CB8AC3E}">
        <p14:creationId xmlns:p14="http://schemas.microsoft.com/office/powerpoint/2010/main" val="17150173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that do </a:t>
            </a:r>
            <a:r>
              <a:rPr lang="en-US" u="sng" dirty="0"/>
              <a:t>not</a:t>
            </a:r>
            <a:r>
              <a:rPr lang="en-US" dirty="0"/>
              <a:t> affect equilibrium</a:t>
            </a:r>
          </a:p>
        </p:txBody>
      </p:sp>
      <p:sp>
        <p:nvSpPr>
          <p:cNvPr id="3" name="Content Placeholder 2"/>
          <p:cNvSpPr>
            <a:spLocks noGrp="1"/>
          </p:cNvSpPr>
          <p:nvPr>
            <p:ph idx="1"/>
          </p:nvPr>
        </p:nvSpPr>
        <p:spPr>
          <a:xfrm>
            <a:off x="1024128" y="2285999"/>
            <a:ext cx="9720073" cy="4351867"/>
          </a:xfrm>
        </p:spPr>
        <p:txBody>
          <a:bodyPr>
            <a:normAutofit/>
          </a:bodyPr>
          <a:lstStyle/>
          <a:p>
            <a:r>
              <a:rPr lang="en-US" b="1" u="sng" dirty="0"/>
              <a:t>Inert gases</a:t>
            </a:r>
            <a:endParaRPr lang="en-US" dirty="0"/>
          </a:p>
          <a:p>
            <a:r>
              <a:rPr lang="en-US" dirty="0"/>
              <a:t>Equilibrium is affected when the forwards and reaction rates are not equal.</a:t>
            </a:r>
          </a:p>
          <a:p>
            <a:endParaRPr lang="en-US" dirty="0"/>
          </a:p>
          <a:p>
            <a:r>
              <a:rPr lang="en-US" dirty="0"/>
              <a:t>Adding an inert (unreactive) gas increases total pressure, but does not affect collisions between reacting particles and has no effect on forwards and reverse reaction rates. Therefore it will have no effect on equilibrium either.</a:t>
            </a:r>
          </a:p>
        </p:txBody>
      </p:sp>
    </p:spTree>
    <p:extLst>
      <p:ext uri="{BB962C8B-B14F-4D97-AF65-F5344CB8AC3E}">
        <p14:creationId xmlns:p14="http://schemas.microsoft.com/office/powerpoint/2010/main" val="18191732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that do </a:t>
            </a:r>
            <a:r>
              <a:rPr lang="en-US" u="sng" dirty="0"/>
              <a:t>not</a:t>
            </a:r>
            <a:r>
              <a:rPr lang="en-US" dirty="0"/>
              <a:t> affect equilibrium</a:t>
            </a:r>
          </a:p>
        </p:txBody>
      </p:sp>
      <p:sp>
        <p:nvSpPr>
          <p:cNvPr id="3" name="Content Placeholder 2"/>
          <p:cNvSpPr>
            <a:spLocks noGrp="1"/>
          </p:cNvSpPr>
          <p:nvPr>
            <p:ph idx="1"/>
          </p:nvPr>
        </p:nvSpPr>
        <p:spPr>
          <a:xfrm>
            <a:off x="1024128" y="2286000"/>
            <a:ext cx="10165983" cy="4023360"/>
          </a:xfrm>
        </p:spPr>
        <p:txBody>
          <a:bodyPr/>
          <a:lstStyle/>
          <a:p>
            <a:r>
              <a:rPr lang="en-US" b="1" u="sng" dirty="0"/>
              <a:t>Adding a catalyst</a:t>
            </a:r>
          </a:p>
          <a:p>
            <a:r>
              <a:rPr lang="en-US" dirty="0"/>
              <a:t>Adding a catalyst increases both rates </a:t>
            </a:r>
            <a:r>
              <a:rPr lang="en-US" b="1" u="sng" dirty="0"/>
              <a:t>equally</a:t>
            </a:r>
            <a:r>
              <a:rPr lang="en-US" dirty="0"/>
              <a:t>.</a:t>
            </a:r>
          </a:p>
          <a:p>
            <a:pPr marL="0" indent="0">
              <a:buNone/>
            </a:pPr>
            <a:r>
              <a:rPr lang="en-US" dirty="0"/>
              <a:t> Both rates are still equal, ∴ the reaction is still at equilibrium.</a:t>
            </a:r>
          </a:p>
        </p:txBody>
      </p:sp>
    </p:spTree>
    <p:extLst>
      <p:ext uri="{BB962C8B-B14F-4D97-AF65-F5344CB8AC3E}">
        <p14:creationId xmlns:p14="http://schemas.microsoft.com/office/powerpoint/2010/main" val="191525172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Equilibrium constants</a:t>
            </a:r>
          </a:p>
        </p:txBody>
      </p:sp>
      <p:sp>
        <p:nvSpPr>
          <p:cNvPr id="3" name="Content Placeholder 2"/>
          <p:cNvSpPr>
            <a:spLocks noGrp="1"/>
          </p:cNvSpPr>
          <p:nvPr>
            <p:ph idx="1"/>
          </p:nvPr>
        </p:nvSpPr>
        <p:spPr/>
        <p:txBody>
          <a:bodyPr/>
          <a:lstStyle/>
          <a:p>
            <a:r>
              <a:rPr lang="en-US" dirty="0"/>
              <a:t>Systems at equilibrium will have a certain ratio of reactants to products at a given temperature. This ratio is called the </a:t>
            </a:r>
            <a:r>
              <a:rPr lang="en-US" b="1" dirty="0"/>
              <a:t>equilibrium constant (K)</a:t>
            </a:r>
            <a:r>
              <a:rPr lang="en-US" dirty="0"/>
              <a:t>.</a:t>
            </a:r>
            <a:endParaRPr lang="en-US" b="1" dirty="0"/>
          </a:p>
        </p:txBody>
      </p:sp>
      <p:pic>
        <p:nvPicPr>
          <p:cNvPr id="4" name="Picture 3"/>
          <p:cNvPicPr>
            <a:picLocks noChangeAspect="1"/>
          </p:cNvPicPr>
          <p:nvPr/>
        </p:nvPicPr>
        <p:blipFill>
          <a:blip r:embed="rId2"/>
          <a:stretch>
            <a:fillRect/>
          </a:stretch>
        </p:blipFill>
        <p:spPr>
          <a:xfrm>
            <a:off x="586886" y="3031243"/>
            <a:ext cx="10916627" cy="3060700"/>
          </a:xfrm>
          <a:prstGeom prst="rect">
            <a:avLst/>
          </a:prstGeom>
        </p:spPr>
      </p:pic>
      <p:sp>
        <p:nvSpPr>
          <p:cNvPr id="5" name="TextBox 4"/>
          <p:cNvSpPr txBox="1"/>
          <p:nvPr/>
        </p:nvSpPr>
        <p:spPr>
          <a:xfrm>
            <a:off x="663222" y="6237111"/>
            <a:ext cx="1397000" cy="369332"/>
          </a:xfrm>
          <a:prstGeom prst="rect">
            <a:avLst/>
          </a:prstGeom>
          <a:noFill/>
        </p:spPr>
        <p:txBody>
          <a:bodyPr wrap="square" rtlCol="0">
            <a:spAutoFit/>
          </a:bodyPr>
          <a:lstStyle/>
          <a:p>
            <a:r>
              <a:rPr lang="en-US" dirty="0"/>
              <a:t>Same temp.</a:t>
            </a:r>
          </a:p>
        </p:txBody>
      </p:sp>
      <p:sp>
        <p:nvSpPr>
          <p:cNvPr id="6" name="TextBox 5"/>
          <p:cNvSpPr txBox="1"/>
          <p:nvPr/>
        </p:nvSpPr>
        <p:spPr>
          <a:xfrm>
            <a:off x="2201333" y="6234289"/>
            <a:ext cx="3302000" cy="369332"/>
          </a:xfrm>
          <a:prstGeom prst="rect">
            <a:avLst/>
          </a:prstGeom>
          <a:noFill/>
        </p:spPr>
        <p:txBody>
          <a:bodyPr wrap="square" rtlCol="0">
            <a:spAutoFit/>
          </a:bodyPr>
          <a:lstStyle/>
          <a:p>
            <a:pPr algn="ctr"/>
            <a:r>
              <a:rPr lang="en-US" u="sng" dirty="0"/>
              <a:t>Different</a:t>
            </a:r>
            <a:r>
              <a:rPr lang="en-US" dirty="0"/>
              <a:t> starting concentrations</a:t>
            </a:r>
            <a:endParaRPr lang="en-US" u="sng" dirty="0"/>
          </a:p>
        </p:txBody>
      </p:sp>
      <p:sp>
        <p:nvSpPr>
          <p:cNvPr id="7" name="TextBox 6"/>
          <p:cNvSpPr txBox="1"/>
          <p:nvPr/>
        </p:nvSpPr>
        <p:spPr>
          <a:xfrm>
            <a:off x="5923844" y="6231467"/>
            <a:ext cx="3302000" cy="369332"/>
          </a:xfrm>
          <a:prstGeom prst="rect">
            <a:avLst/>
          </a:prstGeom>
          <a:noFill/>
        </p:spPr>
        <p:txBody>
          <a:bodyPr wrap="square" rtlCol="0">
            <a:spAutoFit/>
          </a:bodyPr>
          <a:lstStyle/>
          <a:p>
            <a:pPr algn="ctr"/>
            <a:r>
              <a:rPr lang="en-US" u="sng" dirty="0"/>
              <a:t>Different</a:t>
            </a:r>
            <a:r>
              <a:rPr lang="en-US" dirty="0"/>
              <a:t> final concentrations</a:t>
            </a:r>
            <a:endParaRPr lang="en-US" u="sng" dirty="0"/>
          </a:p>
        </p:txBody>
      </p:sp>
      <p:sp>
        <p:nvSpPr>
          <p:cNvPr id="8" name="TextBox 7"/>
          <p:cNvSpPr txBox="1"/>
          <p:nvPr/>
        </p:nvSpPr>
        <p:spPr>
          <a:xfrm>
            <a:off x="9860845" y="6234289"/>
            <a:ext cx="1397000" cy="369332"/>
          </a:xfrm>
          <a:prstGeom prst="rect">
            <a:avLst/>
          </a:prstGeom>
          <a:noFill/>
        </p:spPr>
        <p:txBody>
          <a:bodyPr wrap="square" rtlCol="0">
            <a:spAutoFit/>
          </a:bodyPr>
          <a:lstStyle/>
          <a:p>
            <a:r>
              <a:rPr lang="en-US" b="1" dirty="0"/>
              <a:t>Same ratio</a:t>
            </a:r>
          </a:p>
        </p:txBody>
      </p:sp>
      <p:cxnSp>
        <p:nvCxnSpPr>
          <p:cNvPr id="10" name="Straight Arrow Connector 9"/>
          <p:cNvCxnSpPr/>
          <p:nvPr/>
        </p:nvCxnSpPr>
        <p:spPr>
          <a:xfrm flipV="1">
            <a:off x="1185333" y="5940778"/>
            <a:ext cx="0" cy="310444"/>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11" name="Straight Arrow Connector 10"/>
          <p:cNvCxnSpPr>
            <a:stCxn id="6" idx="0"/>
          </p:cNvCxnSpPr>
          <p:nvPr/>
        </p:nvCxnSpPr>
        <p:spPr>
          <a:xfrm flipH="1" flipV="1">
            <a:off x="2568223" y="5969001"/>
            <a:ext cx="1284110" cy="2652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13" name="Straight Arrow Connector 12"/>
          <p:cNvCxnSpPr>
            <a:stCxn id="6" idx="0"/>
          </p:cNvCxnSpPr>
          <p:nvPr/>
        </p:nvCxnSpPr>
        <p:spPr>
          <a:xfrm flipV="1">
            <a:off x="3852333" y="5870222"/>
            <a:ext cx="0" cy="364067"/>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6" idx="0"/>
          </p:cNvCxnSpPr>
          <p:nvPr/>
        </p:nvCxnSpPr>
        <p:spPr>
          <a:xfrm flipV="1">
            <a:off x="3852333" y="5969000"/>
            <a:ext cx="1044223" cy="265289"/>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4" name="Straight Arrow Connector 23"/>
          <p:cNvCxnSpPr>
            <a:stCxn id="7" idx="0"/>
          </p:cNvCxnSpPr>
          <p:nvPr/>
        </p:nvCxnSpPr>
        <p:spPr>
          <a:xfrm flipH="1" flipV="1">
            <a:off x="6462889" y="5969000"/>
            <a:ext cx="1111955" cy="262467"/>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7" idx="0"/>
          </p:cNvCxnSpPr>
          <p:nvPr/>
        </p:nvCxnSpPr>
        <p:spPr>
          <a:xfrm flipV="1">
            <a:off x="7574844" y="5912556"/>
            <a:ext cx="2823" cy="318911"/>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8" name="Straight Arrow Connector 27"/>
          <p:cNvCxnSpPr>
            <a:stCxn id="7" idx="0"/>
          </p:cNvCxnSpPr>
          <p:nvPr/>
        </p:nvCxnSpPr>
        <p:spPr>
          <a:xfrm flipV="1">
            <a:off x="7574844" y="5983111"/>
            <a:ext cx="905934" cy="24835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1" name="Straight Arrow Connector 30"/>
          <p:cNvCxnSpPr>
            <a:stCxn id="8" idx="0"/>
          </p:cNvCxnSpPr>
          <p:nvPr/>
        </p:nvCxnSpPr>
        <p:spPr>
          <a:xfrm flipH="1" flipV="1">
            <a:off x="10555111" y="5926667"/>
            <a:ext cx="4234" cy="30762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560524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Equilibrium constants</a:t>
            </a:r>
          </a:p>
        </p:txBody>
      </p:sp>
      <p:grpSp>
        <p:nvGrpSpPr>
          <p:cNvPr id="14" name="Group 13"/>
          <p:cNvGrpSpPr/>
          <p:nvPr/>
        </p:nvGrpSpPr>
        <p:grpSpPr>
          <a:xfrm>
            <a:off x="2833510" y="4408673"/>
            <a:ext cx="4673601" cy="1105172"/>
            <a:chOff x="3369732" y="2263785"/>
            <a:chExt cx="5313981" cy="1256604"/>
          </a:xfrm>
        </p:grpSpPr>
        <p:pic>
          <p:nvPicPr>
            <p:cNvPr id="5" name="Picture 4"/>
            <p:cNvPicPr>
              <a:picLocks noChangeAspect="1"/>
            </p:cNvPicPr>
            <p:nvPr/>
          </p:nvPicPr>
          <p:blipFill>
            <a:blip r:embed="rId3"/>
            <a:stretch>
              <a:fillRect/>
            </a:stretch>
          </p:blipFill>
          <p:spPr>
            <a:xfrm>
              <a:off x="3369732" y="2263785"/>
              <a:ext cx="5105401" cy="659086"/>
            </a:xfrm>
            <a:prstGeom prst="rect">
              <a:avLst/>
            </a:prstGeom>
          </p:spPr>
        </p:pic>
        <p:cxnSp>
          <p:nvCxnSpPr>
            <p:cNvPr id="6" name="Straight Arrow Connector 5"/>
            <p:cNvCxnSpPr/>
            <p:nvPr/>
          </p:nvCxnSpPr>
          <p:spPr>
            <a:xfrm flipH="1" flipV="1">
              <a:off x="3864065" y="2847630"/>
              <a:ext cx="374650" cy="23996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7" name="Straight Arrow Connector 6"/>
            <p:cNvCxnSpPr/>
            <p:nvPr/>
          </p:nvCxnSpPr>
          <p:spPr>
            <a:xfrm flipV="1">
              <a:off x="4576413" y="2883617"/>
              <a:ext cx="540540" cy="174191"/>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8" name="TextBox 7"/>
            <p:cNvSpPr txBox="1"/>
            <p:nvPr/>
          </p:nvSpPr>
          <p:spPr>
            <a:xfrm>
              <a:off x="5854428" y="3100451"/>
              <a:ext cx="2829285" cy="419938"/>
            </a:xfrm>
            <a:prstGeom prst="rect">
              <a:avLst/>
            </a:prstGeom>
            <a:noFill/>
          </p:spPr>
          <p:txBody>
            <a:bodyPr wrap="square" rtlCol="0">
              <a:spAutoFit/>
            </a:bodyPr>
            <a:lstStyle/>
            <a:p>
              <a:r>
                <a:rPr lang="en-AU" b="1" dirty="0">
                  <a:solidFill>
                    <a:schemeClr val="accent1">
                      <a:lumMod val="75000"/>
                    </a:schemeClr>
                  </a:solidFill>
                </a:rPr>
                <a:t>Chemical symbols</a:t>
              </a:r>
            </a:p>
          </p:txBody>
        </p:sp>
        <p:sp>
          <p:nvSpPr>
            <p:cNvPr id="9" name="TextBox 8"/>
            <p:cNvSpPr txBox="1"/>
            <p:nvPr/>
          </p:nvSpPr>
          <p:spPr>
            <a:xfrm>
              <a:off x="3879230" y="3037863"/>
              <a:ext cx="2175933" cy="369332"/>
            </a:xfrm>
            <a:prstGeom prst="rect">
              <a:avLst/>
            </a:prstGeom>
            <a:noFill/>
          </p:spPr>
          <p:txBody>
            <a:bodyPr wrap="square" rtlCol="0">
              <a:spAutoFit/>
            </a:bodyPr>
            <a:lstStyle/>
            <a:p>
              <a:r>
                <a:rPr lang="en-AU" b="1" dirty="0">
                  <a:solidFill>
                    <a:schemeClr val="accent2">
                      <a:lumMod val="75000"/>
                    </a:schemeClr>
                  </a:solidFill>
                </a:rPr>
                <a:t>coefficients</a:t>
              </a:r>
            </a:p>
          </p:txBody>
        </p:sp>
        <p:cxnSp>
          <p:nvCxnSpPr>
            <p:cNvPr id="10" name="Straight Arrow Connector 9"/>
            <p:cNvCxnSpPr/>
            <p:nvPr/>
          </p:nvCxnSpPr>
          <p:spPr>
            <a:xfrm flipV="1">
              <a:off x="6599146" y="2872391"/>
              <a:ext cx="179738" cy="24499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1" name="Straight Arrow Connector 10"/>
            <p:cNvCxnSpPr/>
            <p:nvPr/>
          </p:nvCxnSpPr>
          <p:spPr>
            <a:xfrm flipH="1" flipV="1">
              <a:off x="5541161" y="2832294"/>
              <a:ext cx="1058333" cy="29315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grpSp>
      <p:sp>
        <p:nvSpPr>
          <p:cNvPr id="3" name="Content Placeholder 2"/>
          <p:cNvSpPr>
            <a:spLocks noGrp="1"/>
          </p:cNvSpPr>
          <p:nvPr>
            <p:ph idx="1"/>
          </p:nvPr>
        </p:nvSpPr>
        <p:spPr>
          <a:xfrm>
            <a:off x="1024128" y="2286000"/>
            <a:ext cx="9720073" cy="4388556"/>
          </a:xfrm>
        </p:spPr>
        <p:txBody>
          <a:bodyPr>
            <a:normAutofit/>
          </a:bodyPr>
          <a:lstStyle/>
          <a:p>
            <a:r>
              <a:rPr lang="en-US" dirty="0"/>
              <a:t>Equilibrium constants are written as a ratio of </a:t>
            </a:r>
            <a:r>
              <a:rPr lang="en-US" b="1" dirty="0"/>
              <a:t>[products]</a:t>
            </a:r>
            <a:r>
              <a:rPr lang="en-US" dirty="0"/>
              <a:t> / </a:t>
            </a:r>
            <a:r>
              <a:rPr lang="en-US" b="1" dirty="0"/>
              <a:t>[reactants]</a:t>
            </a:r>
            <a:r>
              <a:rPr lang="en-US" dirty="0"/>
              <a:t>.</a:t>
            </a:r>
          </a:p>
          <a:p>
            <a:endParaRPr lang="en-US" dirty="0"/>
          </a:p>
          <a:p>
            <a:r>
              <a:rPr lang="en-US" dirty="0"/>
              <a:t>Solids and liquids are not included in the equilibrium constant because their concentrations do not change during the reaction.</a:t>
            </a:r>
          </a:p>
          <a:p>
            <a:endParaRPr lang="en-US" dirty="0"/>
          </a:p>
          <a:p>
            <a:r>
              <a:rPr lang="en-US" dirty="0"/>
              <a:t>For the reaction:</a:t>
            </a:r>
          </a:p>
          <a:p>
            <a:endParaRPr lang="en-US" dirty="0"/>
          </a:p>
          <a:p>
            <a:endParaRPr lang="en-US" dirty="0"/>
          </a:p>
          <a:p>
            <a:r>
              <a:rPr lang="en-US" dirty="0"/>
              <a:t>Example:	    H</a:t>
            </a:r>
            <a:r>
              <a:rPr lang="en-US" baseline="-25000" dirty="0"/>
              <a:t>2</a:t>
            </a:r>
            <a:r>
              <a:rPr lang="en-US" dirty="0"/>
              <a:t>(g)  +  I</a:t>
            </a:r>
            <a:r>
              <a:rPr lang="en-US" baseline="-25000" dirty="0"/>
              <a:t>2</a:t>
            </a:r>
            <a:r>
              <a:rPr lang="en-US" dirty="0"/>
              <a:t>(g)  ⇌  2 HI(g)			   </a:t>
            </a:r>
          </a:p>
        </p:txBody>
      </p:sp>
      <p:graphicFrame>
        <p:nvGraphicFramePr>
          <p:cNvPr id="16" name="Object 15"/>
          <p:cNvGraphicFramePr>
            <a:graphicFrameLocks noChangeAspect="1"/>
          </p:cNvGraphicFramePr>
          <p:nvPr>
            <p:extLst>
              <p:ext uri="{D42A27DB-BD31-4B8C-83A1-F6EECF244321}">
                <p14:modId xmlns:p14="http://schemas.microsoft.com/office/powerpoint/2010/main" val="770064035"/>
              </p:ext>
            </p:extLst>
          </p:nvPr>
        </p:nvGraphicFramePr>
        <p:xfrm>
          <a:off x="8678333" y="5669845"/>
          <a:ext cx="2036837" cy="1188155"/>
        </p:xfrm>
        <a:graphic>
          <a:graphicData uri="http://schemas.openxmlformats.org/presentationml/2006/ole">
            <mc:AlternateContent xmlns:mc="http://schemas.openxmlformats.org/markup-compatibility/2006">
              <mc:Choice xmlns:v="urn:schemas-microsoft-com:vml" Requires="v">
                <p:oleObj spid="_x0000_s1057" name="Equation" r:id="rId4" imgW="762000" imgH="444500" progId="Equation.3">
                  <p:embed/>
                </p:oleObj>
              </mc:Choice>
              <mc:Fallback>
                <p:oleObj name="Equation" r:id="rId4" imgW="762000" imgH="444500" progId="Equation.3">
                  <p:embed/>
                  <p:pic>
                    <p:nvPicPr>
                      <p:cNvPr id="0" name=""/>
                      <p:cNvPicPr/>
                      <p:nvPr/>
                    </p:nvPicPr>
                    <p:blipFill>
                      <a:blip r:embed="rId5"/>
                      <a:stretch>
                        <a:fillRect/>
                      </a:stretch>
                    </p:blipFill>
                    <p:spPr>
                      <a:xfrm>
                        <a:off x="8678333" y="5669845"/>
                        <a:ext cx="2036837" cy="1188155"/>
                      </a:xfrm>
                      <a:prstGeom prst="rect">
                        <a:avLst/>
                      </a:prstGeom>
                    </p:spPr>
                  </p:pic>
                </p:oleObj>
              </mc:Fallback>
            </mc:AlternateContent>
          </a:graphicData>
        </a:graphic>
      </p:graphicFrame>
      <p:graphicFrame>
        <p:nvGraphicFramePr>
          <p:cNvPr id="17" name="Object 16"/>
          <p:cNvGraphicFramePr>
            <a:graphicFrameLocks noChangeAspect="1"/>
          </p:cNvGraphicFramePr>
          <p:nvPr>
            <p:extLst>
              <p:ext uri="{D42A27DB-BD31-4B8C-83A1-F6EECF244321}">
                <p14:modId xmlns:p14="http://schemas.microsoft.com/office/powerpoint/2010/main" val="1378491813"/>
              </p:ext>
            </p:extLst>
          </p:nvPr>
        </p:nvGraphicFramePr>
        <p:xfrm>
          <a:off x="8698795" y="4288014"/>
          <a:ext cx="2103438" cy="1152525"/>
        </p:xfrm>
        <a:graphic>
          <a:graphicData uri="http://schemas.openxmlformats.org/presentationml/2006/ole">
            <mc:AlternateContent xmlns:mc="http://schemas.openxmlformats.org/markup-compatibility/2006">
              <mc:Choice xmlns:v="urn:schemas-microsoft-com:vml" Requires="v">
                <p:oleObj spid="_x0000_s1058" name="Equation" r:id="rId6" imgW="787400" imgH="431800" progId="Equation.3">
                  <p:embed/>
                </p:oleObj>
              </mc:Choice>
              <mc:Fallback>
                <p:oleObj name="Equation" r:id="rId6" imgW="787400" imgH="431800" progId="Equation.3">
                  <p:embed/>
                  <p:pic>
                    <p:nvPicPr>
                      <p:cNvPr id="0" name=""/>
                      <p:cNvPicPr/>
                      <p:nvPr/>
                    </p:nvPicPr>
                    <p:blipFill>
                      <a:blip r:embed="rId7"/>
                      <a:stretch>
                        <a:fillRect/>
                      </a:stretch>
                    </p:blipFill>
                    <p:spPr>
                      <a:xfrm>
                        <a:off x="8698795" y="4288014"/>
                        <a:ext cx="2103438" cy="1152525"/>
                      </a:xfrm>
                      <a:prstGeom prst="rect">
                        <a:avLst/>
                      </a:prstGeom>
                    </p:spPr>
                  </p:pic>
                </p:oleObj>
              </mc:Fallback>
            </mc:AlternateContent>
          </a:graphicData>
        </a:graphic>
      </p:graphicFrame>
    </p:spTree>
    <p:extLst>
      <p:ext uri="{BB962C8B-B14F-4D97-AF65-F5344CB8AC3E}">
        <p14:creationId xmlns:p14="http://schemas.microsoft.com/office/powerpoint/2010/main" val="237714503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Equilibrium constants</a:t>
            </a:r>
          </a:p>
        </p:txBody>
      </p:sp>
      <p:sp>
        <p:nvSpPr>
          <p:cNvPr id="3" name="Content Placeholder 2"/>
          <p:cNvSpPr>
            <a:spLocks noGrp="1"/>
          </p:cNvSpPr>
          <p:nvPr>
            <p:ph idx="1"/>
          </p:nvPr>
        </p:nvSpPr>
        <p:spPr>
          <a:xfrm>
            <a:off x="1024128" y="2286000"/>
            <a:ext cx="10702205" cy="4388556"/>
          </a:xfrm>
        </p:spPr>
        <p:txBody>
          <a:bodyPr>
            <a:normAutofit/>
          </a:bodyPr>
          <a:lstStyle/>
          <a:p>
            <a:r>
              <a:rPr lang="en-US" b="1" dirty="0"/>
              <a:t>Information given by K:</a:t>
            </a:r>
          </a:p>
          <a:p>
            <a:pPr>
              <a:buFont typeface="Arial"/>
              <a:buChar char="•"/>
            </a:pPr>
            <a:r>
              <a:rPr lang="en-US" dirty="0"/>
              <a:t> K tells you the relative amounts of products and reactants at equilibrium</a:t>
            </a:r>
          </a:p>
          <a:p>
            <a:pPr lvl="1">
              <a:buFont typeface="Arial"/>
              <a:buChar char="•"/>
            </a:pPr>
            <a:r>
              <a:rPr lang="en-US" dirty="0"/>
              <a:t>If K is very </a:t>
            </a:r>
            <a:r>
              <a:rPr lang="en-US" b="1" dirty="0"/>
              <a:t>large</a:t>
            </a:r>
            <a:r>
              <a:rPr lang="en-US" dirty="0"/>
              <a:t>, reaction heavily </a:t>
            </a:r>
            <a:r>
              <a:rPr lang="en-US" dirty="0" err="1"/>
              <a:t>favours</a:t>
            </a:r>
            <a:r>
              <a:rPr lang="en-US" dirty="0"/>
              <a:t> the </a:t>
            </a:r>
            <a:r>
              <a:rPr lang="en-US" b="1" u="sng" dirty="0"/>
              <a:t>products</a:t>
            </a:r>
            <a:endParaRPr lang="en-US" b="1" dirty="0"/>
          </a:p>
          <a:p>
            <a:pPr lvl="1">
              <a:buFont typeface="Arial"/>
              <a:buChar char="•"/>
            </a:pPr>
            <a:r>
              <a:rPr lang="en-US" dirty="0"/>
              <a:t>If K is very </a:t>
            </a:r>
            <a:r>
              <a:rPr lang="en-US" b="1" dirty="0"/>
              <a:t>small</a:t>
            </a:r>
            <a:r>
              <a:rPr lang="en-US" dirty="0"/>
              <a:t>, reaction heavily </a:t>
            </a:r>
            <a:r>
              <a:rPr lang="en-US" dirty="0" err="1"/>
              <a:t>favours</a:t>
            </a:r>
            <a:r>
              <a:rPr lang="en-US" dirty="0"/>
              <a:t> the </a:t>
            </a:r>
            <a:r>
              <a:rPr lang="en-US" b="1" u="sng" dirty="0"/>
              <a:t>reactants</a:t>
            </a:r>
            <a:endParaRPr lang="en-US" b="1" dirty="0"/>
          </a:p>
          <a:p>
            <a:pPr>
              <a:buFont typeface="Arial"/>
              <a:buChar char="•"/>
            </a:pPr>
            <a:r>
              <a:rPr lang="en-US" dirty="0"/>
              <a:t> K does </a:t>
            </a:r>
            <a:r>
              <a:rPr lang="en-US" u="sng" dirty="0"/>
              <a:t>not</a:t>
            </a:r>
            <a:r>
              <a:rPr lang="en-US" dirty="0"/>
              <a:t> tell you anything about the </a:t>
            </a:r>
            <a:r>
              <a:rPr lang="en-US" u="sng" dirty="0"/>
              <a:t>rate</a:t>
            </a:r>
            <a:r>
              <a:rPr lang="en-US" dirty="0"/>
              <a:t> of the reaction</a:t>
            </a:r>
          </a:p>
          <a:p>
            <a:pPr>
              <a:buFont typeface="Arial"/>
              <a:buChar char="•"/>
            </a:pPr>
            <a:endParaRPr lang="en-US" dirty="0"/>
          </a:p>
          <a:p>
            <a:r>
              <a:rPr lang="en-US" b="1" dirty="0"/>
              <a:t>Effect of temperature:</a:t>
            </a:r>
          </a:p>
          <a:p>
            <a:pPr>
              <a:buFont typeface="Arial"/>
              <a:buChar char="•"/>
            </a:pPr>
            <a:r>
              <a:rPr lang="en-US" dirty="0"/>
              <a:t> Temperature is the </a:t>
            </a:r>
            <a:r>
              <a:rPr lang="en-US" u="sng" dirty="0"/>
              <a:t>only</a:t>
            </a:r>
            <a:r>
              <a:rPr lang="en-US" dirty="0"/>
              <a:t> thing that affects the value of K</a:t>
            </a:r>
          </a:p>
          <a:p>
            <a:pPr lvl="1">
              <a:buFont typeface="Arial"/>
              <a:buChar char="•"/>
            </a:pPr>
            <a:r>
              <a:rPr lang="en-US" dirty="0"/>
              <a:t> If increasing the temperature </a:t>
            </a:r>
            <a:r>
              <a:rPr lang="en-US" dirty="0" err="1"/>
              <a:t>favours</a:t>
            </a:r>
            <a:r>
              <a:rPr lang="en-US" dirty="0"/>
              <a:t> </a:t>
            </a:r>
            <a:r>
              <a:rPr lang="en-US" b="1" dirty="0"/>
              <a:t>more products</a:t>
            </a:r>
            <a:r>
              <a:rPr lang="en-US" dirty="0"/>
              <a:t>, then increasing temp. will </a:t>
            </a:r>
            <a:r>
              <a:rPr lang="en-US" b="1" dirty="0"/>
              <a:t>increase K</a:t>
            </a:r>
          </a:p>
          <a:p>
            <a:pPr lvl="1">
              <a:buFont typeface="Arial"/>
              <a:buChar char="•"/>
            </a:pPr>
            <a:r>
              <a:rPr lang="en-US" dirty="0"/>
              <a:t> If increasing the temperature </a:t>
            </a:r>
            <a:r>
              <a:rPr lang="en-US" dirty="0" err="1"/>
              <a:t>favours</a:t>
            </a:r>
            <a:r>
              <a:rPr lang="en-US" dirty="0"/>
              <a:t> </a:t>
            </a:r>
            <a:r>
              <a:rPr lang="en-US" b="1" dirty="0"/>
              <a:t>more reactants</a:t>
            </a:r>
            <a:r>
              <a:rPr lang="en-US" dirty="0"/>
              <a:t>, then increasing temp. will </a:t>
            </a:r>
            <a:r>
              <a:rPr lang="en-US" b="1" dirty="0"/>
              <a:t>decrease K</a:t>
            </a:r>
          </a:p>
        </p:txBody>
      </p:sp>
    </p:spTree>
    <p:extLst>
      <p:ext uri="{BB962C8B-B14F-4D97-AF65-F5344CB8AC3E}">
        <p14:creationId xmlns:p14="http://schemas.microsoft.com/office/powerpoint/2010/main" val="10301681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Equilibrium constants</a:t>
            </a:r>
          </a:p>
        </p:txBody>
      </p:sp>
      <p:sp>
        <p:nvSpPr>
          <p:cNvPr id="3" name="Content Placeholder 2"/>
          <p:cNvSpPr>
            <a:spLocks noGrp="1"/>
          </p:cNvSpPr>
          <p:nvPr>
            <p:ph idx="1"/>
          </p:nvPr>
        </p:nvSpPr>
        <p:spPr/>
        <p:txBody>
          <a:bodyPr/>
          <a:lstStyle/>
          <a:p>
            <a:r>
              <a:rPr lang="en-US" i="1" dirty="0"/>
              <a:t>See past questions in workbook</a:t>
            </a:r>
          </a:p>
        </p:txBody>
      </p:sp>
    </p:spTree>
    <p:extLst>
      <p:ext uri="{BB962C8B-B14F-4D97-AF65-F5344CB8AC3E}">
        <p14:creationId xmlns:p14="http://schemas.microsoft.com/office/powerpoint/2010/main" val="3015426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Factors affecting reaction rates</a:t>
            </a:r>
          </a:p>
        </p:txBody>
      </p:sp>
      <p:sp>
        <p:nvSpPr>
          <p:cNvPr id="3" name="Content Placeholder 2"/>
          <p:cNvSpPr>
            <a:spLocks noGrp="1"/>
          </p:cNvSpPr>
          <p:nvPr>
            <p:ph idx="1"/>
          </p:nvPr>
        </p:nvSpPr>
        <p:spPr/>
        <p:txBody>
          <a:bodyPr/>
          <a:lstStyle/>
          <a:p>
            <a:r>
              <a:rPr lang="en-AU" b="1" dirty="0"/>
              <a:t>Temperature		</a:t>
            </a:r>
            <a:r>
              <a:rPr lang="en-AU" dirty="0"/>
              <a:t>(1) Increases average kinetic energy of particles. More 				particles have sufficient energy to overcome E</a:t>
            </a:r>
            <a:r>
              <a:rPr lang="en-AU" baseline="-25000" dirty="0"/>
              <a:t>a</a:t>
            </a:r>
            <a:r>
              <a:rPr lang="en-AU" dirty="0"/>
              <a:t>.</a:t>
            </a:r>
            <a:br>
              <a:rPr lang="en-AU" dirty="0"/>
            </a:br>
            <a:br>
              <a:rPr lang="en-AU" dirty="0"/>
            </a:br>
            <a:r>
              <a:rPr lang="en-AU" dirty="0"/>
              <a:t>			(2) Particles move faster, therefore more collisions</a:t>
            </a:r>
          </a:p>
          <a:p>
            <a:endParaRPr lang="en-AU" b="1" dirty="0"/>
          </a:p>
          <a:p>
            <a:endParaRPr lang="en-AU" b="1" dirty="0"/>
          </a:p>
        </p:txBody>
      </p:sp>
      <p:pic>
        <p:nvPicPr>
          <p:cNvPr id="2050" name="Picture 2" descr="http://everythingmaths.co.za/science/grade-12/07-rate-and-extent-of-reaction/pspictures/a9965b9f344b99e36f75ec305784551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9489" y="3767455"/>
            <a:ext cx="6229350" cy="3019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13382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Industrial processes</a:t>
            </a:r>
          </a:p>
        </p:txBody>
      </p:sp>
      <p:sp>
        <p:nvSpPr>
          <p:cNvPr id="3" name="Content Placeholder 2"/>
          <p:cNvSpPr>
            <a:spLocks noGrp="1"/>
          </p:cNvSpPr>
          <p:nvPr>
            <p:ph idx="1"/>
          </p:nvPr>
        </p:nvSpPr>
        <p:spPr>
          <a:xfrm>
            <a:off x="1024128" y="1971524"/>
            <a:ext cx="10466348" cy="4023360"/>
          </a:xfrm>
        </p:spPr>
        <p:txBody>
          <a:bodyPr>
            <a:normAutofit/>
          </a:bodyPr>
          <a:lstStyle/>
          <a:p>
            <a:pPr>
              <a:lnSpc>
                <a:spcPct val="140000"/>
              </a:lnSpc>
            </a:pPr>
            <a:r>
              <a:rPr lang="en-US" dirty="0"/>
              <a:t>Industrial processes need to make as much product as quickly</a:t>
            </a:r>
            <a:r>
              <a:rPr lang="en-US" b="1" dirty="0"/>
              <a:t> </a:t>
            </a:r>
            <a:r>
              <a:rPr lang="en-US" dirty="0"/>
              <a:t>and cheaply as possible. This means that industrial chemists need to consider factors affecting </a:t>
            </a:r>
            <a:r>
              <a:rPr lang="en-US" b="1" dirty="0"/>
              <a:t>rate</a:t>
            </a:r>
            <a:r>
              <a:rPr lang="en-US" dirty="0"/>
              <a:t>, </a:t>
            </a:r>
            <a:r>
              <a:rPr lang="en-US" b="1" dirty="0"/>
              <a:t>yield </a:t>
            </a:r>
            <a:r>
              <a:rPr lang="en-US" dirty="0"/>
              <a:t>and </a:t>
            </a:r>
            <a:r>
              <a:rPr lang="en-US" b="1" dirty="0"/>
              <a:t>cost</a:t>
            </a:r>
            <a:r>
              <a:rPr lang="en-US" dirty="0"/>
              <a:t>.</a:t>
            </a:r>
          </a:p>
          <a:p>
            <a:pPr>
              <a:buFont typeface="Wingdings" charset="2"/>
              <a:buChar char="Ø"/>
            </a:pPr>
            <a:endParaRPr lang="en-US" dirty="0"/>
          </a:p>
          <a:p>
            <a:pPr marL="0" indent="0">
              <a:buNone/>
            </a:pPr>
            <a:r>
              <a:rPr lang="en-US" dirty="0"/>
              <a:t>Ways of altering these factors include:</a:t>
            </a:r>
          </a:p>
          <a:p>
            <a:pPr>
              <a:buFont typeface="Wingdings" charset="2"/>
              <a:buChar char="Ø"/>
            </a:pPr>
            <a:r>
              <a:rPr lang="en-US" dirty="0"/>
              <a:t> Changing temperatures</a:t>
            </a:r>
          </a:p>
          <a:p>
            <a:pPr>
              <a:buFont typeface="Wingdings" charset="2"/>
              <a:buChar char="Ø"/>
            </a:pPr>
            <a:r>
              <a:rPr lang="en-US" dirty="0"/>
              <a:t> Changing gas pressures</a:t>
            </a:r>
          </a:p>
          <a:p>
            <a:pPr>
              <a:buFont typeface="Wingdings" charset="2"/>
              <a:buChar char="Ø"/>
            </a:pPr>
            <a:r>
              <a:rPr lang="en-US" dirty="0"/>
              <a:t> Adding catalysts</a:t>
            </a:r>
          </a:p>
          <a:p>
            <a:pPr>
              <a:buFont typeface="Wingdings" charset="2"/>
              <a:buChar char="Ø"/>
            </a:pPr>
            <a:r>
              <a:rPr lang="en-US" dirty="0"/>
              <a:t> Removing products as they are formed   </a:t>
            </a:r>
            <a:r>
              <a:rPr lang="en-US" i="1" dirty="0"/>
              <a:t>(i.e. having an open system)</a:t>
            </a:r>
            <a:endParaRPr lang="en-US" dirty="0"/>
          </a:p>
        </p:txBody>
      </p:sp>
    </p:spTree>
    <p:extLst>
      <p:ext uri="{BB962C8B-B14F-4D97-AF65-F5344CB8AC3E}">
        <p14:creationId xmlns:p14="http://schemas.microsoft.com/office/powerpoint/2010/main" val="59513306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Haber process</a:t>
            </a:r>
          </a:p>
        </p:txBody>
      </p:sp>
      <p:sp>
        <p:nvSpPr>
          <p:cNvPr id="3" name="Content Placeholder 2"/>
          <p:cNvSpPr>
            <a:spLocks noGrp="1"/>
          </p:cNvSpPr>
          <p:nvPr>
            <p:ph idx="1"/>
          </p:nvPr>
        </p:nvSpPr>
        <p:spPr>
          <a:xfrm>
            <a:off x="1024128" y="1890889"/>
            <a:ext cx="9720073" cy="4418471"/>
          </a:xfrm>
        </p:spPr>
        <p:txBody>
          <a:bodyPr/>
          <a:lstStyle/>
          <a:p>
            <a:r>
              <a:rPr lang="en-US" b="1" dirty="0"/>
              <a:t>Reaction:	</a:t>
            </a:r>
            <a:r>
              <a:rPr lang="en-US" dirty="0"/>
              <a:t>N</a:t>
            </a:r>
            <a:r>
              <a:rPr lang="en-US" baseline="-25000" dirty="0"/>
              <a:t>2</a:t>
            </a:r>
            <a:r>
              <a:rPr lang="en-US" dirty="0"/>
              <a:t>(g)  +  3 H</a:t>
            </a:r>
            <a:r>
              <a:rPr lang="en-US" baseline="-25000" dirty="0"/>
              <a:t>2</a:t>
            </a:r>
            <a:r>
              <a:rPr lang="en-US" dirty="0"/>
              <a:t>(g)  ⇌  2 NH</a:t>
            </a:r>
            <a:r>
              <a:rPr lang="en-US" baseline="-25000" dirty="0"/>
              <a:t>3</a:t>
            </a:r>
            <a:r>
              <a:rPr lang="en-US" dirty="0"/>
              <a:t>(g)		</a:t>
            </a:r>
            <a:r>
              <a:rPr lang="el-GR" dirty="0"/>
              <a:t>Δ</a:t>
            </a:r>
            <a:r>
              <a:rPr lang="en-US" dirty="0"/>
              <a:t>H = -92 kJ mol</a:t>
            </a:r>
            <a:r>
              <a:rPr lang="en-US" baseline="30000" dirty="0"/>
              <a:t>-1</a:t>
            </a:r>
            <a:endParaRPr lang="en-US" dirty="0"/>
          </a:p>
          <a:p>
            <a:endParaRPr lang="en-US" dirty="0"/>
          </a:p>
          <a:p>
            <a:r>
              <a:rPr lang="en-US" b="1" dirty="0"/>
              <a:t>Use: </a:t>
            </a:r>
            <a:r>
              <a:rPr lang="en-US" dirty="0"/>
              <a:t>Ammonia is used in manufacture of </a:t>
            </a:r>
            <a:r>
              <a:rPr lang="en-US" dirty="0" err="1"/>
              <a:t>fertilisers</a:t>
            </a:r>
            <a:r>
              <a:rPr lang="en-US" dirty="0"/>
              <a:t>, explosives, household cleaners. It is also an important chemical for the manufacture of nitric acid.</a:t>
            </a:r>
          </a:p>
          <a:p>
            <a:endParaRPr lang="en-US" b="1" dirty="0"/>
          </a:p>
          <a:p>
            <a:r>
              <a:rPr lang="en-US" b="1" dirty="0"/>
              <a:t>Conditions used:</a:t>
            </a:r>
          </a:p>
          <a:p>
            <a:endParaRPr lang="en-US" dirty="0"/>
          </a:p>
        </p:txBody>
      </p:sp>
      <p:pic>
        <p:nvPicPr>
          <p:cNvPr id="4" name="Picture 3"/>
          <p:cNvPicPr>
            <a:picLocks noChangeAspect="1"/>
          </p:cNvPicPr>
          <p:nvPr/>
        </p:nvPicPr>
        <p:blipFill>
          <a:blip r:embed="rId2"/>
          <a:stretch>
            <a:fillRect/>
          </a:stretch>
        </p:blipFill>
        <p:spPr>
          <a:xfrm>
            <a:off x="3523544" y="3739444"/>
            <a:ext cx="4167011" cy="2971904"/>
          </a:xfrm>
          <a:prstGeom prst="rect">
            <a:avLst/>
          </a:prstGeom>
        </p:spPr>
      </p:pic>
    </p:spTree>
    <p:extLst>
      <p:ext uri="{BB962C8B-B14F-4D97-AF65-F5344CB8AC3E}">
        <p14:creationId xmlns:p14="http://schemas.microsoft.com/office/powerpoint/2010/main" val="220410086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Haber process</a:t>
            </a:r>
          </a:p>
        </p:txBody>
      </p:sp>
      <p:sp>
        <p:nvSpPr>
          <p:cNvPr id="3" name="Content Placeholder 2"/>
          <p:cNvSpPr>
            <a:spLocks noGrp="1"/>
          </p:cNvSpPr>
          <p:nvPr>
            <p:ph idx="1"/>
          </p:nvPr>
        </p:nvSpPr>
        <p:spPr>
          <a:xfrm>
            <a:off x="1024128" y="1890889"/>
            <a:ext cx="9720073" cy="4418471"/>
          </a:xfrm>
        </p:spPr>
        <p:txBody>
          <a:bodyPr/>
          <a:lstStyle/>
          <a:p>
            <a:r>
              <a:rPr lang="en-US" b="1" u="sng" dirty="0"/>
              <a:t>Justification for conditions:</a:t>
            </a:r>
            <a:endParaRPr lang="en-US" b="1" dirty="0"/>
          </a:p>
          <a:p>
            <a:endParaRPr lang="en-US" b="1" u="sng" dirty="0"/>
          </a:p>
          <a:p>
            <a:r>
              <a:rPr lang="en-US" b="1" dirty="0"/>
              <a:t>(1) Temperature</a:t>
            </a:r>
          </a:p>
          <a:p>
            <a:r>
              <a:rPr lang="en-US" dirty="0"/>
              <a:t>High temperatures would increase the </a:t>
            </a:r>
            <a:r>
              <a:rPr lang="en-US" b="1" dirty="0"/>
              <a:t>rate</a:t>
            </a:r>
            <a:r>
              <a:rPr lang="en-US" dirty="0"/>
              <a:t> of production due to particles having greater kinetic energy, and more particles having energy greater than the activation energy. </a:t>
            </a:r>
          </a:p>
          <a:p>
            <a:r>
              <a:rPr lang="en-US" dirty="0"/>
              <a:t>Low temperatures would increase the </a:t>
            </a:r>
            <a:r>
              <a:rPr lang="en-US" b="1" dirty="0"/>
              <a:t>equilibrium yield</a:t>
            </a:r>
            <a:r>
              <a:rPr lang="en-US" dirty="0"/>
              <a:t> of ammonia. According to Le </a:t>
            </a:r>
            <a:r>
              <a:rPr lang="en-US" dirty="0" err="1"/>
              <a:t>Châtelier’s</a:t>
            </a:r>
            <a:r>
              <a:rPr lang="en-US" dirty="0"/>
              <a:t> principle, decreasing the temperature would </a:t>
            </a:r>
            <a:r>
              <a:rPr lang="en-US" dirty="0" err="1"/>
              <a:t>favour</a:t>
            </a:r>
            <a:r>
              <a:rPr lang="en-US" dirty="0"/>
              <a:t> the endothermic (forwards) reaction.</a:t>
            </a:r>
          </a:p>
          <a:p>
            <a:r>
              <a:rPr lang="en-US" dirty="0"/>
              <a:t>The temperature conditions that are used at moderate, and are a compromise between rate and yield. </a:t>
            </a:r>
          </a:p>
        </p:txBody>
      </p:sp>
    </p:spTree>
    <p:extLst>
      <p:ext uri="{BB962C8B-B14F-4D97-AF65-F5344CB8AC3E}">
        <p14:creationId xmlns:p14="http://schemas.microsoft.com/office/powerpoint/2010/main" val="5046788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Haber process</a:t>
            </a:r>
          </a:p>
        </p:txBody>
      </p:sp>
      <p:sp>
        <p:nvSpPr>
          <p:cNvPr id="3" name="Content Placeholder 2"/>
          <p:cNvSpPr>
            <a:spLocks noGrp="1"/>
          </p:cNvSpPr>
          <p:nvPr>
            <p:ph idx="1"/>
          </p:nvPr>
        </p:nvSpPr>
        <p:spPr>
          <a:xfrm>
            <a:off x="1024128" y="1890889"/>
            <a:ext cx="9720073" cy="4418471"/>
          </a:xfrm>
        </p:spPr>
        <p:txBody>
          <a:bodyPr>
            <a:normAutofit/>
          </a:bodyPr>
          <a:lstStyle/>
          <a:p>
            <a:r>
              <a:rPr lang="en-US" b="1" u="sng" dirty="0"/>
              <a:t>Justification for conditions:</a:t>
            </a:r>
            <a:endParaRPr lang="en-US" b="1" dirty="0"/>
          </a:p>
          <a:p>
            <a:endParaRPr lang="en-US" b="1" u="sng" dirty="0"/>
          </a:p>
          <a:p>
            <a:r>
              <a:rPr lang="en-US" b="1" dirty="0"/>
              <a:t>(2) Pressure</a:t>
            </a:r>
          </a:p>
          <a:p>
            <a:r>
              <a:rPr lang="en-US" dirty="0"/>
              <a:t>High pressures would increase the </a:t>
            </a:r>
            <a:r>
              <a:rPr lang="en-US" b="1" dirty="0"/>
              <a:t>rate</a:t>
            </a:r>
            <a:r>
              <a:rPr lang="en-US" dirty="0"/>
              <a:t> of production due to more collisions between gas particles. </a:t>
            </a:r>
          </a:p>
          <a:p>
            <a:r>
              <a:rPr lang="en-US" dirty="0"/>
              <a:t>High pressures would also increase the </a:t>
            </a:r>
            <a:r>
              <a:rPr lang="en-US" b="1" dirty="0"/>
              <a:t>equilibrium yield</a:t>
            </a:r>
            <a:r>
              <a:rPr lang="en-US" dirty="0"/>
              <a:t> of ammonia. According to Le </a:t>
            </a:r>
            <a:r>
              <a:rPr lang="en-US" dirty="0" err="1"/>
              <a:t>Châtelier’s</a:t>
            </a:r>
            <a:r>
              <a:rPr lang="en-US" dirty="0"/>
              <a:t> principle, high pressures </a:t>
            </a:r>
            <a:r>
              <a:rPr lang="en-US" dirty="0" err="1"/>
              <a:t>favour</a:t>
            </a:r>
            <a:r>
              <a:rPr lang="en-US" dirty="0"/>
              <a:t> the side of the reaction with the least moles of gas which is the right hand side (4 moles </a:t>
            </a:r>
            <a:r>
              <a:rPr lang="en-US" dirty="0">
                <a:sym typeface="Wingdings"/>
              </a:rPr>
              <a:t> 2 moles).</a:t>
            </a:r>
            <a:endParaRPr lang="en-US" dirty="0"/>
          </a:p>
          <a:p>
            <a:r>
              <a:rPr lang="en-US" dirty="0"/>
              <a:t>The chosen pressure of 200 atmospheres is high to </a:t>
            </a:r>
            <a:r>
              <a:rPr lang="en-US" dirty="0" err="1"/>
              <a:t>maximise</a:t>
            </a:r>
            <a:r>
              <a:rPr lang="en-US" dirty="0"/>
              <a:t> rate and yield. Higher pressures are possible, but higher pressures are too expensive to maintain and could explode.</a:t>
            </a:r>
          </a:p>
        </p:txBody>
      </p:sp>
    </p:spTree>
    <p:extLst>
      <p:ext uri="{BB962C8B-B14F-4D97-AF65-F5344CB8AC3E}">
        <p14:creationId xmlns:p14="http://schemas.microsoft.com/office/powerpoint/2010/main" val="95807547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Haber process</a:t>
            </a:r>
          </a:p>
        </p:txBody>
      </p:sp>
      <p:sp>
        <p:nvSpPr>
          <p:cNvPr id="3" name="Content Placeholder 2"/>
          <p:cNvSpPr>
            <a:spLocks noGrp="1"/>
          </p:cNvSpPr>
          <p:nvPr>
            <p:ph idx="1"/>
          </p:nvPr>
        </p:nvSpPr>
        <p:spPr>
          <a:xfrm>
            <a:off x="1024128" y="1890889"/>
            <a:ext cx="9720073" cy="4418471"/>
          </a:xfrm>
        </p:spPr>
        <p:txBody>
          <a:bodyPr>
            <a:normAutofit/>
          </a:bodyPr>
          <a:lstStyle/>
          <a:p>
            <a:r>
              <a:rPr lang="en-US" b="1" u="sng" dirty="0"/>
              <a:t>Justification for conditions:</a:t>
            </a:r>
            <a:endParaRPr lang="en-US" b="1" dirty="0"/>
          </a:p>
          <a:p>
            <a:endParaRPr lang="en-US" b="1" u="sng" dirty="0"/>
          </a:p>
          <a:p>
            <a:r>
              <a:rPr lang="en-US" b="1" dirty="0"/>
              <a:t>(3) Catalyst</a:t>
            </a:r>
          </a:p>
          <a:p>
            <a:r>
              <a:rPr lang="en-US" dirty="0"/>
              <a:t>An iron-based catalyst is used. Catalysts increase the rate of reaction by providing an alternate reaction pathway with a lower activation energy. This means that more particles at a given temperature can react because they have energy greater than the </a:t>
            </a:r>
            <a:r>
              <a:rPr lang="en-US" dirty="0" err="1"/>
              <a:t>catalysed</a:t>
            </a:r>
            <a:r>
              <a:rPr lang="en-US" dirty="0"/>
              <a:t> activation energy.</a:t>
            </a:r>
          </a:p>
          <a:p>
            <a:r>
              <a:rPr lang="en-AU" dirty="0"/>
              <a:t>Catalysts do not affect equilibrium yield because the increase forward and reverse rates equally. This means that catalysts can increase rate without negatively affecting yield, giving them an economic benefit.</a:t>
            </a:r>
            <a:endParaRPr lang="en-US" dirty="0"/>
          </a:p>
        </p:txBody>
      </p:sp>
    </p:spTree>
    <p:extLst>
      <p:ext uri="{BB962C8B-B14F-4D97-AF65-F5344CB8AC3E}">
        <p14:creationId xmlns:p14="http://schemas.microsoft.com/office/powerpoint/2010/main" val="137322703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Haber process</a:t>
            </a:r>
          </a:p>
        </p:txBody>
      </p:sp>
      <p:sp>
        <p:nvSpPr>
          <p:cNvPr id="3" name="Content Placeholder 2"/>
          <p:cNvSpPr>
            <a:spLocks noGrp="1"/>
          </p:cNvSpPr>
          <p:nvPr>
            <p:ph idx="1"/>
          </p:nvPr>
        </p:nvSpPr>
        <p:spPr>
          <a:xfrm>
            <a:off x="1024128" y="1890889"/>
            <a:ext cx="9720073" cy="4418471"/>
          </a:xfrm>
        </p:spPr>
        <p:txBody>
          <a:bodyPr>
            <a:normAutofit/>
          </a:bodyPr>
          <a:lstStyle/>
          <a:p>
            <a:r>
              <a:rPr lang="en-US" b="1" u="sng" dirty="0"/>
              <a:t>Justification for conditions:</a:t>
            </a:r>
            <a:endParaRPr lang="en-US" b="1" dirty="0"/>
          </a:p>
          <a:p>
            <a:endParaRPr lang="en-US" b="1" u="sng" dirty="0"/>
          </a:p>
          <a:p>
            <a:r>
              <a:rPr lang="en-US" b="1" dirty="0"/>
              <a:t>(4) Removing the ammonia</a:t>
            </a:r>
          </a:p>
          <a:p>
            <a:r>
              <a:rPr lang="en-US" dirty="0"/>
              <a:t>In the final stage of the process the ammonia is </a:t>
            </a:r>
            <a:r>
              <a:rPr lang="en-US" dirty="0" err="1"/>
              <a:t>liquified</a:t>
            </a:r>
            <a:r>
              <a:rPr lang="en-US" dirty="0"/>
              <a:t> and removed. The unreacted N</a:t>
            </a:r>
            <a:r>
              <a:rPr lang="en-US" baseline="-25000" dirty="0"/>
              <a:t>2</a:t>
            </a:r>
            <a:r>
              <a:rPr lang="en-US" dirty="0"/>
              <a:t> and H</a:t>
            </a:r>
            <a:r>
              <a:rPr lang="en-US" baseline="-25000" dirty="0"/>
              <a:t>2</a:t>
            </a:r>
            <a:r>
              <a:rPr lang="en-US" dirty="0"/>
              <a:t> are re-added to the reaction mixture to keep reacting.</a:t>
            </a:r>
          </a:p>
          <a:p>
            <a:r>
              <a:rPr lang="en-US" dirty="0"/>
              <a:t>Removing the ammonia prevents the reverse reaction from happening, stopping the NH</a:t>
            </a:r>
            <a:r>
              <a:rPr lang="en-US" baseline="-25000" dirty="0"/>
              <a:t>3</a:t>
            </a:r>
            <a:r>
              <a:rPr lang="en-US" dirty="0"/>
              <a:t> from reacting again to make N</a:t>
            </a:r>
            <a:r>
              <a:rPr lang="en-US" baseline="-25000" dirty="0"/>
              <a:t>2</a:t>
            </a:r>
            <a:r>
              <a:rPr lang="en-US" dirty="0"/>
              <a:t> and H</a:t>
            </a:r>
            <a:r>
              <a:rPr lang="en-US" baseline="-25000" dirty="0"/>
              <a:t>2</a:t>
            </a:r>
            <a:r>
              <a:rPr lang="en-US" dirty="0"/>
              <a:t>. </a:t>
            </a:r>
          </a:p>
          <a:p>
            <a:r>
              <a:rPr lang="en-US" dirty="0"/>
              <a:t>When the unreacted gases are added back into the reaction mixture they increase the concentration of reactants and cause the reaction to shift to the right, allowing more NH</a:t>
            </a:r>
            <a:r>
              <a:rPr lang="en-US" baseline="-25000" dirty="0"/>
              <a:t>3</a:t>
            </a:r>
            <a:r>
              <a:rPr lang="en-US" dirty="0"/>
              <a:t> to be produced.</a:t>
            </a:r>
          </a:p>
        </p:txBody>
      </p:sp>
    </p:spTree>
    <p:extLst>
      <p:ext uri="{BB962C8B-B14F-4D97-AF65-F5344CB8AC3E}">
        <p14:creationId xmlns:p14="http://schemas.microsoft.com/office/powerpoint/2010/main" val="280434545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CONTACT PROCESS</a:t>
            </a:r>
          </a:p>
        </p:txBody>
      </p:sp>
      <p:sp>
        <p:nvSpPr>
          <p:cNvPr id="3" name="Content Placeholder 2"/>
          <p:cNvSpPr>
            <a:spLocks noGrp="1"/>
          </p:cNvSpPr>
          <p:nvPr>
            <p:ph idx="1"/>
          </p:nvPr>
        </p:nvSpPr>
        <p:spPr/>
        <p:txBody>
          <a:bodyPr/>
          <a:lstStyle/>
          <a:p>
            <a:r>
              <a:rPr lang="en-US" dirty="0"/>
              <a:t>Refer to workbook. </a:t>
            </a:r>
            <a:r>
              <a:rPr lang="en-US" dirty="0">
                <a:sym typeface="Wingdings"/>
              </a:rPr>
              <a:t></a:t>
            </a:r>
            <a:endParaRPr lang="en-US" dirty="0"/>
          </a:p>
        </p:txBody>
      </p:sp>
    </p:spTree>
    <p:extLst>
      <p:ext uri="{BB962C8B-B14F-4D97-AF65-F5344CB8AC3E}">
        <p14:creationId xmlns:p14="http://schemas.microsoft.com/office/powerpoint/2010/main" val="2222737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Factors affecting reaction rates</a:t>
            </a:r>
          </a:p>
        </p:txBody>
      </p:sp>
      <p:pic>
        <p:nvPicPr>
          <p:cNvPr id="5" name="Picture 4"/>
          <p:cNvPicPr>
            <a:picLocks noChangeAspect="1"/>
          </p:cNvPicPr>
          <p:nvPr/>
        </p:nvPicPr>
        <p:blipFill>
          <a:blip r:embed="rId2"/>
          <a:stretch>
            <a:fillRect/>
          </a:stretch>
        </p:blipFill>
        <p:spPr>
          <a:xfrm>
            <a:off x="1024128" y="1854199"/>
            <a:ext cx="9973355" cy="4639733"/>
          </a:xfrm>
          <a:prstGeom prst="rect">
            <a:avLst/>
          </a:prstGeom>
        </p:spPr>
      </p:pic>
      <p:sp>
        <p:nvSpPr>
          <p:cNvPr id="6" name="Oval 5"/>
          <p:cNvSpPr/>
          <p:nvPr/>
        </p:nvSpPr>
        <p:spPr>
          <a:xfrm>
            <a:off x="7306733" y="3691467"/>
            <a:ext cx="982134" cy="508000"/>
          </a:xfrm>
          <a:prstGeom prst="ellipse">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AU"/>
          </a:p>
        </p:txBody>
      </p:sp>
      <p:sp>
        <p:nvSpPr>
          <p:cNvPr id="8" name="Oval 7"/>
          <p:cNvSpPr/>
          <p:nvPr/>
        </p:nvSpPr>
        <p:spPr>
          <a:xfrm>
            <a:off x="6798733" y="4216401"/>
            <a:ext cx="3454400" cy="508000"/>
          </a:xfrm>
          <a:prstGeom prst="ellipse">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AU"/>
          </a:p>
        </p:txBody>
      </p:sp>
      <p:sp>
        <p:nvSpPr>
          <p:cNvPr id="9" name="Oval 8"/>
          <p:cNvSpPr/>
          <p:nvPr/>
        </p:nvSpPr>
        <p:spPr>
          <a:xfrm>
            <a:off x="6010806" y="4724401"/>
            <a:ext cx="787928" cy="508000"/>
          </a:xfrm>
          <a:prstGeom prst="ellipse">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AU"/>
          </a:p>
        </p:txBody>
      </p:sp>
    </p:spTree>
    <p:extLst>
      <p:ext uri="{BB962C8B-B14F-4D97-AF65-F5344CB8AC3E}">
        <p14:creationId xmlns:p14="http://schemas.microsoft.com/office/powerpoint/2010/main" val="775620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Factors affecting reaction rates</a:t>
            </a:r>
          </a:p>
        </p:txBody>
      </p:sp>
      <p:pic>
        <p:nvPicPr>
          <p:cNvPr id="7" name="Picture 6"/>
          <p:cNvPicPr/>
          <p:nvPr/>
        </p:nvPicPr>
        <p:blipFill rotWithShape="1">
          <a:blip r:embed="rId2">
            <a:extLst>
              <a:ext uri="{28A0092B-C50C-407E-A947-70E740481C1C}">
                <a14:useLocalDpi xmlns:a14="http://schemas.microsoft.com/office/drawing/2010/main" val="0"/>
              </a:ext>
            </a:extLst>
          </a:blip>
          <a:srcRect b="75907"/>
          <a:stretch/>
        </p:blipFill>
        <p:spPr bwMode="auto">
          <a:xfrm>
            <a:off x="1024128" y="2084832"/>
            <a:ext cx="10250452" cy="3475248"/>
          </a:xfrm>
          <a:prstGeom prst="rect">
            <a:avLst/>
          </a:prstGeom>
          <a:noFill/>
          <a:ln>
            <a:noFill/>
          </a:ln>
        </p:spPr>
      </p:pic>
    </p:spTree>
    <p:extLst>
      <p:ext uri="{BB962C8B-B14F-4D97-AF65-F5344CB8AC3E}">
        <p14:creationId xmlns:p14="http://schemas.microsoft.com/office/powerpoint/2010/main" val="38232838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Factors affecting reaction rates</a:t>
            </a:r>
          </a:p>
        </p:txBody>
      </p:sp>
      <p:sp>
        <p:nvSpPr>
          <p:cNvPr id="4" name="Content Placeholder 3"/>
          <p:cNvSpPr>
            <a:spLocks noGrp="1"/>
          </p:cNvSpPr>
          <p:nvPr>
            <p:ph idx="1"/>
          </p:nvPr>
        </p:nvSpPr>
        <p:spPr>
          <a:xfrm>
            <a:off x="1024128" y="2286000"/>
            <a:ext cx="10141177" cy="4023360"/>
          </a:xfrm>
        </p:spPr>
        <p:txBody>
          <a:bodyPr>
            <a:normAutofit/>
          </a:bodyPr>
          <a:lstStyle/>
          <a:p>
            <a:r>
              <a:rPr lang="en-AU" b="1" dirty="0"/>
              <a:t>Exam techniques:</a:t>
            </a:r>
          </a:p>
          <a:p>
            <a:pPr marL="271463" indent="-271463">
              <a:buFont typeface="Arial" panose="020B0604020202020204" pitchFamily="34" charset="0"/>
              <a:buChar char="•"/>
            </a:pPr>
            <a:r>
              <a:rPr lang="en-AU" dirty="0"/>
              <a:t>In written answers:</a:t>
            </a:r>
          </a:p>
          <a:p>
            <a:pPr marL="445199" lvl="1" indent="-271463">
              <a:buFont typeface="Arial" panose="020B0604020202020204" pitchFamily="34" charset="0"/>
              <a:buChar char="•"/>
            </a:pPr>
            <a:r>
              <a:rPr lang="en-AU" dirty="0"/>
              <a:t>Identify the factors affecting reaction rate</a:t>
            </a:r>
          </a:p>
          <a:p>
            <a:pPr marL="445199" lvl="1" indent="-271463">
              <a:buFont typeface="Arial" panose="020B0604020202020204" pitchFamily="34" charset="0"/>
              <a:buChar char="•"/>
            </a:pPr>
            <a:r>
              <a:rPr lang="en-AU" dirty="0"/>
              <a:t>Incorporate collision theory as part of your answer. Explicitly use the word “collisions”.</a:t>
            </a:r>
          </a:p>
          <a:p>
            <a:pPr marL="445199" lvl="1" indent="-271463">
              <a:buFont typeface="Arial" panose="020B0604020202020204" pitchFamily="34" charset="0"/>
              <a:buChar char="•"/>
            </a:pPr>
            <a:r>
              <a:rPr lang="en-AU" dirty="0"/>
              <a:t>Consider sketching graphs as part of your answer, particularly in extended-answer type questions</a:t>
            </a:r>
          </a:p>
          <a:p>
            <a:pPr marL="445199" lvl="1" indent="-271463">
              <a:buFont typeface="Arial" panose="020B0604020202020204" pitchFamily="34" charset="0"/>
              <a:buChar char="•"/>
            </a:pPr>
            <a:endParaRPr lang="en-AU" dirty="0"/>
          </a:p>
          <a:p>
            <a:pPr marL="271463" indent="-271463">
              <a:buFont typeface="Arial" panose="020B0604020202020204" pitchFamily="34" charset="0"/>
              <a:buChar char="•"/>
            </a:pPr>
            <a:r>
              <a:rPr lang="en-AU" dirty="0"/>
              <a:t>In energy profile diagrams:</a:t>
            </a:r>
          </a:p>
          <a:p>
            <a:pPr marL="445199" lvl="1" indent="-271463">
              <a:buFont typeface="Arial" panose="020B0604020202020204" pitchFamily="34" charset="0"/>
              <a:buChar char="•"/>
            </a:pPr>
            <a:r>
              <a:rPr lang="en-AU" dirty="0"/>
              <a:t>Common in questions where effect of catalyst needs to be shown</a:t>
            </a:r>
          </a:p>
          <a:p>
            <a:pPr marL="445199" lvl="1" indent="-271463">
              <a:buFont typeface="Arial" panose="020B0604020202020204" pitchFamily="34" charset="0"/>
              <a:buChar char="•"/>
            </a:pPr>
            <a:r>
              <a:rPr lang="en-AU" dirty="0"/>
              <a:t>Recognise if the reaction is exothermic (-</a:t>
            </a:r>
            <a:r>
              <a:rPr lang="el-GR" dirty="0"/>
              <a:t>Δ</a:t>
            </a:r>
            <a:r>
              <a:rPr lang="en-AU" dirty="0"/>
              <a:t>H) or endothermic (+</a:t>
            </a:r>
            <a:r>
              <a:rPr lang="el-GR" dirty="0"/>
              <a:t>Δ</a:t>
            </a:r>
            <a:r>
              <a:rPr lang="en-AU" dirty="0"/>
              <a:t>H) and draw correct graph</a:t>
            </a:r>
          </a:p>
          <a:p>
            <a:pPr marL="445199" lvl="1" indent="-271463">
              <a:buFont typeface="Arial" panose="020B0604020202020204" pitchFamily="34" charset="0"/>
              <a:buChar char="•"/>
            </a:pPr>
            <a:r>
              <a:rPr lang="en-AU" dirty="0"/>
              <a:t>Label the axes correctly. The Y-axis is </a:t>
            </a:r>
            <a:r>
              <a:rPr lang="en-AU" b="1" u="sng" dirty="0"/>
              <a:t>Enthalpy</a:t>
            </a:r>
            <a:r>
              <a:rPr lang="en-AU" dirty="0"/>
              <a:t> and the units are </a:t>
            </a:r>
            <a:r>
              <a:rPr lang="en-AU" b="1" u="sng" dirty="0"/>
              <a:t>kJ mol</a:t>
            </a:r>
            <a:r>
              <a:rPr lang="en-AU" b="1" u="sng" baseline="30000" dirty="0"/>
              <a:t>-1</a:t>
            </a:r>
            <a:r>
              <a:rPr lang="en-AU" b="1" dirty="0"/>
              <a:t>. </a:t>
            </a:r>
            <a:r>
              <a:rPr lang="en-AU" dirty="0"/>
              <a:t>Common to see errors here.</a:t>
            </a:r>
          </a:p>
          <a:p>
            <a:pPr marL="445199" lvl="1" indent="-271463">
              <a:buFont typeface="Arial" panose="020B0604020202020204" pitchFamily="34" charset="0"/>
              <a:buChar char="•"/>
            </a:pPr>
            <a:r>
              <a:rPr lang="en-AU" dirty="0"/>
              <a:t>Label </a:t>
            </a:r>
            <a:r>
              <a:rPr lang="el-GR" dirty="0"/>
              <a:t>Δ</a:t>
            </a:r>
            <a:r>
              <a:rPr lang="en-AU" dirty="0"/>
              <a:t>H and </a:t>
            </a:r>
            <a:r>
              <a:rPr lang="en-AU" dirty="0" err="1"/>
              <a:t>Ea</a:t>
            </a:r>
            <a:endParaRPr lang="en-AU" dirty="0"/>
          </a:p>
          <a:p>
            <a:pPr marL="445199" lvl="1" indent="-271463">
              <a:buFont typeface="Arial" panose="020B0604020202020204" pitchFamily="34" charset="0"/>
              <a:buChar char="•"/>
            </a:pPr>
            <a:endParaRPr lang="en-AU" dirty="0"/>
          </a:p>
        </p:txBody>
      </p:sp>
    </p:spTree>
    <p:extLst>
      <p:ext uri="{BB962C8B-B14F-4D97-AF65-F5344CB8AC3E}">
        <p14:creationId xmlns:p14="http://schemas.microsoft.com/office/powerpoint/2010/main" val="2285327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3058</TotalTime>
  <Words>2682</Words>
  <Application>Microsoft Macintosh PowerPoint</Application>
  <PresentationFormat>Widescreen</PresentationFormat>
  <Paragraphs>419</Paragraphs>
  <Slides>66</Slides>
  <Notes>0</Notes>
  <HiddenSlides>0</HiddenSlides>
  <MMClips>1</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66</vt:i4>
      </vt:variant>
    </vt:vector>
  </HeadingPairs>
  <TitlesOfParts>
    <vt:vector size="74" baseType="lpstr">
      <vt:lpstr>Arial</vt:lpstr>
      <vt:lpstr>Calibri</vt:lpstr>
      <vt:lpstr>Tw Cen MT</vt:lpstr>
      <vt:lpstr>Tw Cen MT Condensed</vt:lpstr>
      <vt:lpstr>Wingdings</vt:lpstr>
      <vt:lpstr>Wingdings 3</vt:lpstr>
      <vt:lpstr>Integral</vt:lpstr>
      <vt:lpstr>Equation</vt:lpstr>
      <vt:lpstr>chemical equilibrium systems</vt:lpstr>
      <vt:lpstr>Reaction rates</vt:lpstr>
      <vt:lpstr>Factors affecting reaction rates</vt:lpstr>
      <vt:lpstr>Factors affecting reaction rates</vt:lpstr>
      <vt:lpstr>Factors affecting reaction rates</vt:lpstr>
      <vt:lpstr>Factors affecting reaction rates</vt:lpstr>
      <vt:lpstr>Factors affecting reaction rates</vt:lpstr>
      <vt:lpstr>Factors affecting reaction rates</vt:lpstr>
      <vt:lpstr>Factors affecting reaction rates</vt:lpstr>
      <vt:lpstr>Reversible reactions</vt:lpstr>
      <vt:lpstr>Reversible reactions</vt:lpstr>
      <vt:lpstr>Reversible reactions</vt:lpstr>
      <vt:lpstr>          Reversible       vs      irreversible</vt:lpstr>
      <vt:lpstr>PowerPoint Presentation</vt:lpstr>
      <vt:lpstr>CHARACTERISTICS OF DYNAMIC equilibrium</vt:lpstr>
      <vt:lpstr>Graphing DYNAMIC equilibrium</vt:lpstr>
      <vt:lpstr>Graphing DYNAMIC equilibrium</vt:lpstr>
      <vt:lpstr>Drawing equilibrium graphs</vt:lpstr>
      <vt:lpstr>Physical Equilibrium</vt:lpstr>
      <vt:lpstr>Physical Equilibrium</vt:lpstr>
      <vt:lpstr>Do all systems form equilibrium?</vt:lpstr>
      <vt:lpstr>Do all systems form equilibrium?</vt:lpstr>
      <vt:lpstr>Changes to concentration</vt:lpstr>
      <vt:lpstr>PowerPoint Presentation</vt:lpstr>
      <vt:lpstr>Changes to concentration</vt:lpstr>
      <vt:lpstr>Le Châtelier’s principle </vt:lpstr>
      <vt:lpstr>Applying L.C.P. to concentration</vt:lpstr>
      <vt:lpstr>Applying L.C.P. to concentration</vt:lpstr>
      <vt:lpstr>Applying L.C.P. to concentration</vt:lpstr>
      <vt:lpstr>PowerPoint Presentation</vt:lpstr>
      <vt:lpstr>PowerPoint Presentation</vt:lpstr>
      <vt:lpstr>CHANGES TO CONCENTRATION</vt:lpstr>
      <vt:lpstr>CHANGES TO CONCENTRATION</vt:lpstr>
      <vt:lpstr>DILUTING SOLUTIONS</vt:lpstr>
      <vt:lpstr>DILUTING SOLUTIONS</vt:lpstr>
      <vt:lpstr>Changes to PARTIAL PRESSURE</vt:lpstr>
      <vt:lpstr>Changes to PRESSURE – SIZE OF CONTAINER</vt:lpstr>
      <vt:lpstr>Le Châtelier’s principle: VOLUME OF GASES</vt:lpstr>
      <vt:lpstr>Le Châtelier’s principle: VOLUME OF GASES</vt:lpstr>
      <vt:lpstr>Le Châtelier’s principle: VOLUME OF GASES</vt:lpstr>
      <vt:lpstr>Changes to PRESSURE – SIZE OF CONTAINER</vt:lpstr>
      <vt:lpstr>Changes to temperatures</vt:lpstr>
      <vt:lpstr>Le Châtelier’s principle: TEMPERATURE</vt:lpstr>
      <vt:lpstr>Le Châtelier’s principle: TEMPERATURE</vt:lpstr>
      <vt:lpstr>EXPLAINING EFFECT OF TEMPERATURE</vt:lpstr>
      <vt:lpstr>EXPLAINING EFFECT OF TEMPERATURE</vt:lpstr>
      <vt:lpstr>EXPLAINING EFFECT OF TEMPERATURE</vt:lpstr>
      <vt:lpstr>PowerPoint Presentation</vt:lpstr>
      <vt:lpstr>Changes to temperature</vt:lpstr>
      <vt:lpstr>Changes to temperature</vt:lpstr>
      <vt:lpstr>Changes to temperature</vt:lpstr>
      <vt:lpstr>Factors that do not affect equilibrium</vt:lpstr>
      <vt:lpstr>Factors that do not affect equilibrium</vt:lpstr>
      <vt:lpstr>Factors that do not affect equilibrium</vt:lpstr>
      <vt:lpstr>Factors that do not affect equilibrium</vt:lpstr>
      <vt:lpstr>Equilibrium constants</vt:lpstr>
      <vt:lpstr>Equilibrium constants</vt:lpstr>
      <vt:lpstr>Equilibrium constants</vt:lpstr>
      <vt:lpstr>Equilibrium constants</vt:lpstr>
      <vt:lpstr>Industrial processes</vt:lpstr>
      <vt:lpstr>Haber process</vt:lpstr>
      <vt:lpstr>Haber process</vt:lpstr>
      <vt:lpstr>Haber process</vt:lpstr>
      <vt:lpstr>Haber process</vt:lpstr>
      <vt:lpstr>Haber process</vt:lpstr>
      <vt:lpstr>CONTACT PROCESS</vt:lpstr>
    </vt:vector>
  </TitlesOfParts>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Hayden McKenna</dc:creator>
  <cp:lastModifiedBy>Hayden John McKenna</cp:lastModifiedBy>
  <cp:revision>92</cp:revision>
  <dcterms:created xsi:type="dcterms:W3CDTF">2015-11-04T17:49:40Z</dcterms:created>
  <dcterms:modified xsi:type="dcterms:W3CDTF">2018-02-02T05:01:24Z</dcterms:modified>
</cp:coreProperties>
</file>

<file path=docProps/thumbnail.jpeg>
</file>